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1"/>
    <p:sldMasterId id="2147483673" r:id="rId2"/>
    <p:sldMasterId id="2147483702" r:id="rId3"/>
  </p:sldMasterIdLst>
  <p:notesMasterIdLst>
    <p:notesMasterId r:id="rId18"/>
  </p:notesMasterIdLst>
  <p:handoutMasterIdLst>
    <p:handoutMasterId r:id="rId19"/>
  </p:handoutMasterIdLst>
  <p:sldIdLst>
    <p:sldId id="259" r:id="rId4"/>
    <p:sldId id="260" r:id="rId5"/>
    <p:sldId id="263" r:id="rId6"/>
    <p:sldId id="261" r:id="rId7"/>
    <p:sldId id="266" r:id="rId8"/>
    <p:sldId id="269" r:id="rId9"/>
    <p:sldId id="272" r:id="rId10"/>
    <p:sldId id="262" r:id="rId11"/>
    <p:sldId id="264" r:id="rId12"/>
    <p:sldId id="265" r:id="rId13"/>
    <p:sldId id="268" r:id="rId14"/>
    <p:sldId id="271" r:id="rId15"/>
    <p:sldId id="267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B8E"/>
    <a:srgbClr val="002D72"/>
    <a:srgbClr val="003D4C"/>
    <a:srgbClr val="68ACE5"/>
    <a:srgbClr val="FF9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712"/>
  </p:normalViewPr>
  <p:slideViewPr>
    <p:cSldViewPr snapToGrid="0" snapToObjects="1">
      <p:cViewPr varScale="1">
        <p:scale>
          <a:sx n="112" d="100"/>
          <a:sy n="112" d="100"/>
        </p:scale>
        <p:origin x="55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1" d="100"/>
          <a:sy n="81" d="100"/>
        </p:scale>
        <p:origin x="338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69561-6CD9-084E-9CE4-9E37A3D9BBFC}" type="datetimeFigureOut">
              <a:rPr lang="en-US" smtClean="0"/>
              <a:t>11/18/2022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9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4296C-845E-D04B-BB76-57ACB6B7F289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F1290-01C5-9A45-ACE1-6985017F5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66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Johns Hopkins University shield" title="University Shiel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t"/>
          <a:lstStyle>
            <a:lvl1pPr algn="l">
              <a:defRPr sz="6000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insert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680030"/>
          </a:xfrm>
          <a:prstGeom prst="rect">
            <a:avLst/>
          </a:prstGeom>
        </p:spPr>
        <p:txBody>
          <a:bodyPr lIns="100584"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subtitle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0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F100EEC-5E23-5F46-BCAD-A95AE8F20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309" y="365125"/>
            <a:ext cx="10995949" cy="691515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insert header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24FE81F-0F49-C748-A2BD-934CDCD715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0309" y="1250066"/>
            <a:ext cx="10995949" cy="4551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 and Image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79DF5A-3DC8-E442-8732-FCD1DA5AB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309" y="1250066"/>
            <a:ext cx="5429491" cy="45474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1A1146-379B-0F4B-8512-BFC035CDC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309" y="365125"/>
            <a:ext cx="10995949" cy="695325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insert header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5B496A2-0DA6-964E-BDBD-87CA298D3F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2200" y="1250067"/>
            <a:ext cx="5414058" cy="454748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0309" y="365126"/>
            <a:ext cx="10995949" cy="696231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insert header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0"/>
          </p:nvPr>
        </p:nvSpPr>
        <p:spPr>
          <a:xfrm>
            <a:off x="590309" y="1250066"/>
            <a:ext cx="10995949" cy="454657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306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t"/>
          <a:lstStyle>
            <a:lvl1pPr algn="l">
              <a:defRPr sz="6000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insert presentation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680030"/>
          </a:xfrm>
          <a:prstGeom prst="rect">
            <a:avLst/>
          </a:prstGeom>
        </p:spPr>
        <p:txBody>
          <a:bodyPr lIns="100584"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subtitle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9CC49B7-FA6E-E14D-98D5-23075BF22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309" y="365126"/>
            <a:ext cx="10995949" cy="696231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insert header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3C6F34B-79EF-B547-971F-D508199B29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0309" y="1250066"/>
            <a:ext cx="10995949" cy="454657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6EC2F4F-B189-8E44-A949-6F096009B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309" y="365125"/>
            <a:ext cx="11010417" cy="695390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insert header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DB9642E-C3F4-024C-985C-7E91F5B9E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309" y="1250066"/>
            <a:ext cx="5429491" cy="45474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D1C1F7B-BBC8-5F44-907F-71FEC74A7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0066"/>
            <a:ext cx="5428526" cy="45474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8E3225-4004-3F48-87AE-E6B63DE10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309" y="365125"/>
            <a:ext cx="10995949" cy="691515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insert header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EF0CE2A-7F80-804F-8235-F494534ABD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0309" y="1250066"/>
            <a:ext cx="10995949" cy="4551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 and Image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F0CBA1-089A-A54A-BD53-11654DC4F7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309" y="1250066"/>
            <a:ext cx="5429491" cy="45474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699351-AEE4-6D43-BF64-107475E684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309" y="365125"/>
            <a:ext cx="10995949" cy="695325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insert header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75F8DE7-05EA-5C4E-9BCB-F988106292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2200" y="1250067"/>
            <a:ext cx="5414058" cy="454748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0309" y="365126"/>
            <a:ext cx="10995949" cy="696231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insert header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0"/>
          </p:nvPr>
        </p:nvSpPr>
        <p:spPr>
          <a:xfrm>
            <a:off x="590309" y="1250066"/>
            <a:ext cx="10995949" cy="454657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0309" y="365125"/>
            <a:ext cx="11010417" cy="695390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insert header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590309" y="1250066"/>
            <a:ext cx="5429491" cy="45474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1250066"/>
            <a:ext cx="5428526" cy="45474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0309" y="365125"/>
            <a:ext cx="10995949" cy="691515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insert header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90309" y="1250066"/>
            <a:ext cx="10995949" cy="4551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 and Image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590309" y="1250066"/>
            <a:ext cx="5429491" cy="45474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90309" y="365125"/>
            <a:ext cx="10995949" cy="695325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insert header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72200" y="1250067"/>
            <a:ext cx="5414058" cy="454748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1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t"/>
          <a:lstStyle>
            <a:lvl1pPr algn="l">
              <a:defRPr sz="6000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insert presentation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680030"/>
          </a:xfrm>
          <a:prstGeom prst="rect">
            <a:avLst/>
          </a:prstGeom>
        </p:spPr>
        <p:txBody>
          <a:bodyPr lIns="100584"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subtitle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BF8C58E-8CBD-3E49-8ADD-712E7DD8BE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309" y="365125"/>
            <a:ext cx="11010417" cy="695390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insert header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33FB0E8-6B1E-8943-844B-1877194F1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309" y="1250066"/>
            <a:ext cx="5429491" cy="45474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FAF530C-29AB-674F-BB79-33B03518D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0066"/>
            <a:ext cx="5428526" cy="45474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insert header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186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186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86019"/>
            <a:ext cx="12192000" cy="8778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27BA4D-1115-8748-8884-1E890E7ED0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124146" y="5729028"/>
            <a:ext cx="3067854" cy="13918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53933-3CE8-E54B-82BF-AB49A42A9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DA9F0-DEF6-E346-8973-28D43D9096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701" r:id="rId5"/>
    <p:sldLayoutId id="2147483672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A7F70E-0BA7-8D47-A80F-B7B4E19A471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725733" y="5114924"/>
            <a:ext cx="2466267" cy="17430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1C7E9-8D3C-E842-BD4D-99317D6CD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1366-A18A-3A49-BA34-A67595A16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118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70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00AD7-9D8A-E246-A3CD-532CBF128E9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81645" y="5673750"/>
            <a:ext cx="2610355" cy="11842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4F5F6-3311-6F4B-A899-1E2210811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062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23117-BC5A-3241-A319-DBD0922440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870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8" r:id="rId5"/>
    <p:sldLayoutId id="214748370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5327SSM6G0?start=6&amp;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496356-0FB5-4E37-82ED-DC1DE973D5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5967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16163"/>
            <a:ext cx="9144000" cy="23876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500" dirty="0"/>
              <a:t>Automotive Transmissions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2983551"/>
            <a:ext cx="9144000" cy="680030"/>
          </a:xfrm>
        </p:spPr>
        <p:txBody>
          <a:bodyPr/>
          <a:lstStyle/>
          <a:p>
            <a:pPr algn="ctr"/>
            <a:r>
              <a:rPr lang="en-US" b="1" dirty="0"/>
              <a:t>Shifting the Modern World into High Gear</a:t>
            </a:r>
          </a:p>
          <a:p>
            <a:pPr algn="ctr"/>
            <a:r>
              <a:rPr lang="en-US" b="1" dirty="0"/>
              <a:t>Jacob Aljundi</a:t>
            </a:r>
          </a:p>
        </p:txBody>
      </p:sp>
    </p:spTree>
    <p:extLst>
      <p:ext uri="{BB962C8B-B14F-4D97-AF65-F5344CB8AC3E}">
        <p14:creationId xmlns:p14="http://schemas.microsoft.com/office/powerpoint/2010/main" val="578860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5CC7-57A9-434F-8BEA-EDD9B9F56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5</a:t>
            </a:r>
            <a:r>
              <a:rPr lang="en-US" sz="3600" baseline="30000" dirty="0"/>
              <a:t>th</a:t>
            </a:r>
            <a:r>
              <a:rPr lang="en-US" sz="3600" dirty="0"/>
              <a:t> Gear - Torque Converter - Automatic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CFD3-52E2-41EA-83A9-1F0CCD4343D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0310" y="1250066"/>
            <a:ext cx="7210234" cy="4546577"/>
          </a:xfrm>
        </p:spPr>
        <p:txBody>
          <a:bodyPr/>
          <a:lstStyle/>
          <a:p>
            <a:r>
              <a:rPr lang="en-US" dirty="0"/>
              <a:t>Automatic transmissions have gearing that is selected by the on-board computer</a:t>
            </a:r>
          </a:p>
          <a:p>
            <a:r>
              <a:rPr lang="en-US" dirty="0"/>
              <a:t>Connected to the engine with a torque converter that can multiply torque</a:t>
            </a:r>
          </a:p>
          <a:p>
            <a:r>
              <a:rPr lang="en-US" dirty="0"/>
              <a:t>Planetary Gears!</a:t>
            </a:r>
          </a:p>
          <a:p>
            <a:r>
              <a:rPr lang="en-US" dirty="0"/>
              <a:t>Pros:</a:t>
            </a:r>
          </a:p>
          <a:p>
            <a:pPr lvl="1"/>
            <a:r>
              <a:rPr lang="en-US" dirty="0"/>
              <a:t>Highly efficient with a large number of gears</a:t>
            </a:r>
          </a:p>
          <a:p>
            <a:r>
              <a:rPr lang="en-US" dirty="0"/>
              <a:t>Cons:</a:t>
            </a:r>
          </a:p>
          <a:p>
            <a:pPr lvl="1"/>
            <a:r>
              <a:rPr lang="en-US" dirty="0"/>
              <a:t>Heavy and expensive</a:t>
            </a:r>
          </a:p>
          <a:p>
            <a:pPr lvl="1"/>
            <a:r>
              <a:rPr lang="en-US" dirty="0"/>
              <a:t>Boring</a:t>
            </a:r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9025965-B141-461A-9675-570170672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650" y="3501869"/>
            <a:ext cx="42386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FE914-F542-4D8A-8BF1-A3F6DBB48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866" y="990426"/>
            <a:ext cx="4272409" cy="25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91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922DF-16D0-47E2-9D2F-0C4BFCBB2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6</a:t>
            </a:r>
            <a:r>
              <a:rPr lang="en-US" sz="3600" baseline="30000" dirty="0"/>
              <a:t>th</a:t>
            </a:r>
            <a:r>
              <a:rPr lang="en-US" sz="3600" dirty="0"/>
              <a:t> Gear - Dual Clutch (DCT) - Automatic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D56DD-8E00-4DFF-A8C8-FD117B904DD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0309" y="1250066"/>
            <a:ext cx="7242127" cy="4546577"/>
          </a:xfrm>
        </p:spPr>
        <p:txBody>
          <a:bodyPr/>
          <a:lstStyle/>
          <a:p>
            <a:r>
              <a:rPr lang="en-US" dirty="0"/>
              <a:t>DCTs utilize two independent sets of gears and intermediate shafts to always have the next gear ready at the push of a paddle</a:t>
            </a:r>
          </a:p>
          <a:p>
            <a:r>
              <a:rPr lang="en-US" dirty="0"/>
              <a:t>Pros:</a:t>
            </a:r>
          </a:p>
          <a:p>
            <a:pPr lvl="1"/>
            <a:r>
              <a:rPr lang="en-US" dirty="0"/>
              <a:t>The best of both worlds, control and comfort</a:t>
            </a:r>
          </a:p>
          <a:p>
            <a:pPr lvl="1"/>
            <a:r>
              <a:rPr lang="en-US" dirty="0"/>
              <a:t>Blazing fast shifts (up to 0.08ms)</a:t>
            </a:r>
          </a:p>
          <a:p>
            <a:r>
              <a:rPr lang="en-US" dirty="0"/>
              <a:t>Cons:</a:t>
            </a:r>
          </a:p>
          <a:p>
            <a:pPr lvl="1"/>
            <a:r>
              <a:rPr lang="en-US" dirty="0"/>
              <a:t>Very heavy</a:t>
            </a:r>
          </a:p>
          <a:p>
            <a:pPr lvl="1"/>
            <a:r>
              <a:rPr lang="en-US" dirty="0"/>
              <a:t>Very expensive</a:t>
            </a:r>
          </a:p>
          <a:p>
            <a:pPr lvl="1"/>
            <a:r>
              <a:rPr lang="en-US" dirty="0"/>
              <a:t>Can only move up/down 1 gear at a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0ACB9-29C5-4410-AF57-BD5FC7A6E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358" y="3259742"/>
            <a:ext cx="4775200" cy="2885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51A352-8A59-45A1-8427-A05091EA3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83" t="17766" r="14893" b="15939"/>
          <a:stretch/>
        </p:blipFill>
        <p:spPr>
          <a:xfrm>
            <a:off x="8877216" y="1061357"/>
            <a:ext cx="2709042" cy="19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90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4F45-8463-4B62-9ED0-C09DD91C1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Continuously Variable (CVT) - Automatic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3DC59-A751-4BF3-8FE0-1157FDC59B3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We don’t talk about these</a:t>
            </a:r>
          </a:p>
        </p:txBody>
      </p:sp>
    </p:spTree>
    <p:extLst>
      <p:ext uri="{BB962C8B-B14F-4D97-AF65-F5344CB8AC3E}">
        <p14:creationId xmlns:p14="http://schemas.microsoft.com/office/powerpoint/2010/main" val="1486009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B3648-DA9A-4E75-9DE0-5558096C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Overdrive - Fun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93928-AE96-43A0-950C-4FCD8895EF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0310" y="1250066"/>
            <a:ext cx="7058176" cy="4546577"/>
          </a:xfrm>
        </p:spPr>
        <p:txBody>
          <a:bodyPr/>
          <a:lstStyle/>
          <a:p>
            <a:r>
              <a:rPr lang="en-US" dirty="0"/>
              <a:t>According to a CBS survey in 2018 only 18% of Americans claim to know how to drive a manual transmission</a:t>
            </a:r>
          </a:p>
          <a:p>
            <a:r>
              <a:rPr lang="en-US" dirty="0"/>
              <a:t>A standard transmission costs between $1800-$3400</a:t>
            </a:r>
          </a:p>
          <a:p>
            <a:r>
              <a:rPr lang="en-US" dirty="0"/>
              <a:t>The average transmission consists of over 800 parts</a:t>
            </a:r>
          </a:p>
          <a:p>
            <a:r>
              <a:rPr lang="en-US" dirty="0"/>
              <a:t>Some semi-truck transmissions have up to 18 gears!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DF751-CEB4-4A89-B5D8-F239CA0CC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486" y="1828456"/>
            <a:ext cx="4321322" cy="277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16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55B1-C6A6-47D4-93C3-2B737440A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2F44AC9-BD29-49E8-A316-120244181065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276" y="2247004"/>
            <a:ext cx="60579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5D0AAB-2637-441F-9CBF-71D3DE2AC833}"/>
              </a:ext>
            </a:extLst>
          </p:cNvPr>
          <p:cNvSpPr txBox="1">
            <a:spLocks/>
          </p:cNvSpPr>
          <p:nvPr/>
        </p:nvSpPr>
        <p:spPr>
          <a:xfrm>
            <a:off x="590309" y="1250066"/>
            <a:ext cx="10995949" cy="45465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45288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7940-561E-4BA8-BFD5-BB6A0C222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Neutral -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B030D-09F2-45BC-844C-EEE72F9167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  <a:p>
            <a:r>
              <a:rPr lang="en-US" dirty="0"/>
              <a:t>History</a:t>
            </a:r>
          </a:p>
          <a:p>
            <a:r>
              <a:rPr lang="en-US" dirty="0"/>
              <a:t>Gears</a:t>
            </a:r>
          </a:p>
          <a:p>
            <a:r>
              <a:rPr lang="en-US" dirty="0"/>
              <a:t>Types of Transmissions</a:t>
            </a:r>
          </a:p>
          <a:p>
            <a:r>
              <a:rPr lang="en-US" dirty="0"/>
              <a:t>Fun Facts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4CEFA-02BC-46D6-B5A2-034296B26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095" y="1250066"/>
            <a:ext cx="5919831" cy="356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74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B22B-C290-4642-B03A-3ACDC182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Gear - History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1A2655-8B5B-44BF-AE11-E5DD7837081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8294311" y="283690"/>
            <a:ext cx="3552090" cy="283057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EFE8B4-C275-43F7-9654-95F69E05BC50}"/>
              </a:ext>
            </a:extLst>
          </p:cNvPr>
          <p:cNvSpPr txBox="1">
            <a:spLocks/>
          </p:cNvSpPr>
          <p:nvPr/>
        </p:nvSpPr>
        <p:spPr>
          <a:xfrm>
            <a:off x="590310" y="1250066"/>
            <a:ext cx="7491508" cy="45465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Converting power generated to useful work has been a necessity of civilization for centuries</a:t>
            </a:r>
          </a:p>
          <a:p>
            <a:r>
              <a:rPr lang="en-US" dirty="0"/>
              <a:t>The dawn of engines greatly increased the need for compact, mass producible forms of power transmission</a:t>
            </a:r>
          </a:p>
          <a:p>
            <a:r>
              <a:rPr lang="en-US" dirty="0"/>
              <a:t>Carl Benz patented the first concept of a motor driven passenger car in 1886</a:t>
            </a:r>
          </a:p>
          <a:p>
            <a:r>
              <a:rPr lang="en-US" dirty="0"/>
              <a:t>The first mass-produced, hydraulicly-driven automatic transmission arrived in 1939 with GM’s Hydra-</a:t>
            </a:r>
            <a:r>
              <a:rPr lang="en-US" dirty="0" err="1"/>
              <a:t>matic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AABB1-77B1-4A4B-9BD0-ACE46FF9F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574" y="3195698"/>
            <a:ext cx="3693564" cy="24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43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9586F-5821-43B8-8856-6268AEA4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Gear -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D2AF0-1D78-4442-BF8F-AEE88C46982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0309" y="1250066"/>
            <a:ext cx="7546927" cy="4546577"/>
          </a:xfrm>
        </p:spPr>
        <p:txBody>
          <a:bodyPr/>
          <a:lstStyle/>
          <a:p>
            <a:r>
              <a:rPr lang="en-US" dirty="0"/>
              <a:t>The primary function of a transmission is to change direction of power and/or modify the incoming speed/torque</a:t>
            </a:r>
          </a:p>
          <a:p>
            <a:r>
              <a:rPr lang="en-US" dirty="0"/>
              <a:t>Used in a variety of different applications from windmills to bicycles</a:t>
            </a:r>
          </a:p>
          <a:p>
            <a:r>
              <a:rPr lang="en-US" dirty="0"/>
              <a:t>In vehicles, they transmit the power of the driveshaft from the motor to the driven wheels</a:t>
            </a:r>
          </a:p>
          <a:p>
            <a:r>
              <a:rPr lang="en-US" dirty="0"/>
              <a:t>In automotives, the transmission consists of the gearbox, differential, and drive/countershafts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D753A6E-453A-449C-981F-6E85FF36B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436" y="933669"/>
            <a:ext cx="3498625" cy="201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125850-DFAA-4D4F-AC50-CA8D96D78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835" y="3319568"/>
            <a:ext cx="3564226" cy="24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9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6300B-D800-441D-9E9B-95B624FE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Gear - Mechanical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E6765-7B12-4831-AF78-E617DC03764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0308" y="1250066"/>
            <a:ext cx="7888673" cy="4546577"/>
          </a:xfrm>
        </p:spPr>
        <p:txBody>
          <a:bodyPr/>
          <a:lstStyle/>
          <a:p>
            <a:r>
              <a:rPr lang="en-US" dirty="0"/>
              <a:t>Balance of angular velocity and torque</a:t>
            </a:r>
          </a:p>
          <a:p>
            <a:r>
              <a:rPr lang="en-US" dirty="0"/>
              <a:t>Matching two different size gears will provide different outputs</a:t>
            </a:r>
          </a:p>
          <a:p>
            <a:r>
              <a:rPr lang="en-US" dirty="0"/>
              <a:t>The ratio of gear diameters (mechanical advantage) determines the outputs</a:t>
            </a:r>
          </a:p>
          <a:p>
            <a:r>
              <a:rPr lang="en-US" dirty="0"/>
              <a:t>Examples: A high gear ratio of 1:2 means that for every revolution of the drive gear, the driven gear rotates twice. Resultant output is ½ the torque, but 2x the speed</a:t>
            </a:r>
          </a:p>
          <a:p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485A43D-A58C-436A-9B1B-C986E72C0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127" y="977695"/>
            <a:ext cx="2459428" cy="235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321866-3111-45FB-848B-A855ACB44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984" y="3523353"/>
            <a:ext cx="3189401" cy="696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823876-6A8A-4F11-810F-5B4E7DFEB554}"/>
              </a:ext>
            </a:extLst>
          </p:cNvPr>
          <p:cNvSpPr txBox="1"/>
          <p:nvPr/>
        </p:nvSpPr>
        <p:spPr>
          <a:xfrm>
            <a:off x="8894618" y="4219584"/>
            <a:ext cx="2990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ω</a:t>
            </a:r>
            <a:r>
              <a:rPr lang="en-US" dirty="0"/>
              <a:t> – angular velocity</a:t>
            </a:r>
          </a:p>
          <a:p>
            <a:r>
              <a:rPr lang="en-US" dirty="0"/>
              <a:t>n – RPM</a:t>
            </a:r>
          </a:p>
          <a:p>
            <a:r>
              <a:rPr lang="en-US" dirty="0"/>
              <a:t>d – diameter</a:t>
            </a:r>
          </a:p>
          <a:p>
            <a:r>
              <a:rPr lang="en-US" dirty="0"/>
              <a:t>T - teeth</a:t>
            </a:r>
          </a:p>
        </p:txBody>
      </p:sp>
    </p:spTree>
    <p:extLst>
      <p:ext uri="{BB962C8B-B14F-4D97-AF65-F5344CB8AC3E}">
        <p14:creationId xmlns:p14="http://schemas.microsoft.com/office/powerpoint/2010/main" val="3467427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8B68C-F502-4D3A-AFE1-244C0D7F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Gear - How Gears Are Made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A86BF-FB0C-414E-98A3-210E12F473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0309" y="1250066"/>
            <a:ext cx="7186709" cy="4546577"/>
          </a:xfrm>
        </p:spPr>
        <p:txBody>
          <a:bodyPr/>
          <a:lstStyle/>
          <a:p>
            <a:r>
              <a:rPr lang="en-US" dirty="0"/>
              <a:t>Gear Requirements:</a:t>
            </a:r>
          </a:p>
          <a:p>
            <a:pPr lvl="1"/>
            <a:r>
              <a:rPr lang="en-US" dirty="0"/>
              <a:t>High strength and wear resistance, low friction</a:t>
            </a:r>
          </a:p>
          <a:p>
            <a:r>
              <a:rPr lang="en-US" dirty="0"/>
              <a:t>Variety of manufacturing techniques</a:t>
            </a:r>
          </a:p>
          <a:p>
            <a:pPr lvl="1"/>
            <a:r>
              <a:rPr lang="en-US" dirty="0"/>
              <a:t>Machining, casting, forging, and </a:t>
            </a:r>
            <a:r>
              <a:rPr lang="en-US" b="1" dirty="0"/>
              <a:t>sintering</a:t>
            </a:r>
          </a:p>
          <a:p>
            <a:pPr lvl="1"/>
            <a:r>
              <a:rPr lang="en-US" dirty="0"/>
              <a:t>Sintering provides the final shape of a range of geometries and functionally graded materials</a:t>
            </a:r>
          </a:p>
          <a:p>
            <a:pPr lvl="1"/>
            <a:r>
              <a:rPr lang="en-US" dirty="0"/>
              <a:t>Most gears are low and medium-carbon steel with various heat treatments</a:t>
            </a:r>
          </a:p>
          <a:p>
            <a:r>
              <a:rPr lang="en-US" dirty="0"/>
              <a:t>Involute shape</a:t>
            </a:r>
          </a:p>
          <a:p>
            <a:pPr lvl="1"/>
            <a:r>
              <a:rPr lang="en-US" dirty="0"/>
              <a:t>Allows for smooth power transmission without interruption during gear meshing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73E1BC2-1878-4701-BF57-CE568177B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17092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C8E0DC-78B2-48F7-970B-374C34012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864" y="1101455"/>
            <a:ext cx="4107030" cy="168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52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A8D63-C71E-4BE6-8526-1FD27B65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Gear – How Gears Are Made</a:t>
            </a:r>
          </a:p>
        </p:txBody>
      </p:sp>
      <p:pic>
        <p:nvPicPr>
          <p:cNvPr id="7" name="Online Media 6" title="Sintering Metal Process">
            <a:hlinkClick r:id="" action="ppaction://media"/>
            <a:extLst>
              <a:ext uri="{FF2B5EF4-FFF2-40B4-BE49-F238E27FC236}">
                <a16:creationId xmlns:a16="http://schemas.microsoft.com/office/drawing/2014/main" id="{2099DD2B-6CF3-449F-8346-B8D089B3B57D}"/>
              </a:ext>
            </a:extLst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46288" y="1249363"/>
            <a:ext cx="808355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7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C6566-BABA-470D-99A6-A7EDF795C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Gear - Types of Transmissions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18C2B-8AC9-4554-94EF-611ED0E7696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Manual</a:t>
            </a:r>
          </a:p>
          <a:p>
            <a:r>
              <a:rPr lang="en-US" dirty="0"/>
              <a:t>Automatic</a:t>
            </a:r>
          </a:p>
          <a:p>
            <a:pPr lvl="1"/>
            <a:r>
              <a:rPr lang="en-US" dirty="0"/>
              <a:t>Torque Converter</a:t>
            </a:r>
          </a:p>
          <a:p>
            <a:pPr lvl="1"/>
            <a:r>
              <a:rPr lang="en-US" dirty="0"/>
              <a:t>Dual Clutch</a:t>
            </a:r>
          </a:p>
          <a:p>
            <a:pPr lvl="1"/>
            <a:r>
              <a:rPr lang="en-US" dirty="0"/>
              <a:t>Continuously Variable</a:t>
            </a:r>
          </a:p>
          <a:p>
            <a:r>
              <a:rPr lang="en-US" dirty="0"/>
              <a:t>Non-synchronous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E876B-0EA1-47E9-9930-D52E220BC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273" y="3726029"/>
            <a:ext cx="3589710" cy="2070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F4CC27-241C-4ABD-9DED-E00966721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23" y="1013981"/>
            <a:ext cx="4293368" cy="241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32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FF5B2-D67B-4C32-8719-30FF7885C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4</a:t>
            </a:r>
            <a:r>
              <a:rPr lang="en-US" baseline="30000" dirty="0"/>
              <a:t>th</a:t>
            </a:r>
            <a:r>
              <a:rPr lang="en-US" dirty="0"/>
              <a:t> Gear - Manual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E24ACFC-CC77-4DDE-863E-BC51591AF57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797033" y="375350"/>
            <a:ext cx="4128435" cy="170127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87B9C2F-5F3A-4BED-A984-A62889517ED9}"/>
              </a:ext>
            </a:extLst>
          </p:cNvPr>
          <p:cNvSpPr txBox="1">
            <a:spLocks/>
          </p:cNvSpPr>
          <p:nvPr/>
        </p:nvSpPr>
        <p:spPr>
          <a:xfrm>
            <a:off x="590310" y="1250066"/>
            <a:ext cx="7117998" cy="45465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a manual transmission, the gear selections are… manual</a:t>
            </a:r>
          </a:p>
          <a:p>
            <a:r>
              <a:rPr lang="en-US" dirty="0"/>
              <a:t>3-7 forward gears + reverse</a:t>
            </a:r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Simpler design (&lt;$) </a:t>
            </a:r>
          </a:p>
          <a:p>
            <a:pPr lvl="1"/>
            <a:r>
              <a:rPr lang="en-US" dirty="0"/>
              <a:t>Light weight</a:t>
            </a:r>
          </a:p>
          <a:p>
            <a:pPr lvl="1"/>
            <a:r>
              <a:rPr lang="en-US" dirty="0"/>
              <a:t>More control (more fun!)</a:t>
            </a:r>
          </a:p>
          <a:p>
            <a:r>
              <a:rPr lang="en-US" dirty="0"/>
              <a:t>Disadvantages:</a:t>
            </a:r>
          </a:p>
          <a:p>
            <a:pPr lvl="1"/>
            <a:r>
              <a:rPr lang="en-US" dirty="0"/>
              <a:t>Not as efficient or fast as modern automatics</a:t>
            </a:r>
          </a:p>
          <a:p>
            <a:pPr lvl="1"/>
            <a:r>
              <a:rPr lang="en-US" dirty="0"/>
              <a:t>Harder to learn</a:t>
            </a:r>
          </a:p>
          <a:p>
            <a:pPr lvl="1"/>
            <a:r>
              <a:rPr lang="en-US" dirty="0"/>
              <a:t>Can be destroyed by improper driving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9AFACD-68F7-490B-94EB-2FC0242D1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798" y="2265337"/>
            <a:ext cx="35528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01536"/>
      </p:ext>
    </p:extLst>
  </p:cSld>
  <p:clrMapOvr>
    <a:masterClrMapping/>
  </p:clrMapOvr>
</p:sld>
</file>

<file path=ppt/theme/theme1.xml><?xml version="1.0" encoding="utf-8"?>
<a:theme xmlns:a="http://schemas.openxmlformats.org/drawingml/2006/main" name="Bar">
  <a:themeElements>
    <a:clrScheme name="Homewood Student Affairs">
      <a:dk1>
        <a:srgbClr val="003B5D"/>
      </a:dk1>
      <a:lt1>
        <a:srgbClr val="FFFFFF"/>
      </a:lt1>
      <a:dk2>
        <a:srgbClr val="003B5D"/>
      </a:dk2>
      <a:lt2>
        <a:srgbClr val="FFFFFF"/>
      </a:lt2>
      <a:accent1>
        <a:srgbClr val="68ACE5"/>
      </a:accent1>
      <a:accent2>
        <a:srgbClr val="0D5EB6"/>
      </a:accent2>
      <a:accent3>
        <a:srgbClr val="002B70"/>
      </a:accent3>
      <a:accent4>
        <a:srgbClr val="00AB8E"/>
      </a:accent4>
      <a:accent5>
        <a:srgbClr val="8E3A80"/>
      </a:accent5>
      <a:accent6>
        <a:srgbClr val="CF4520"/>
      </a:accent6>
      <a:hlink>
        <a:srgbClr val="0563C1"/>
      </a:hlink>
      <a:folHlink>
        <a:srgbClr val="8E3A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itepaper Presentation" id="{0D7229BC-D427-3047-86ED-0A2948303E9A}" vid="{09D69470-5D4F-DA4E-8542-297F33CFD4EC}"/>
    </a:ext>
  </a:extLst>
</a:theme>
</file>

<file path=ppt/theme/theme2.xml><?xml version="1.0" encoding="utf-8"?>
<a:theme xmlns:a="http://schemas.openxmlformats.org/drawingml/2006/main" name="Solid">
  <a:themeElements>
    <a:clrScheme name="Homewood Student Affairs">
      <a:dk1>
        <a:srgbClr val="003B5D"/>
      </a:dk1>
      <a:lt1>
        <a:srgbClr val="FFFFFF"/>
      </a:lt1>
      <a:dk2>
        <a:srgbClr val="003B5D"/>
      </a:dk2>
      <a:lt2>
        <a:srgbClr val="FFFFFF"/>
      </a:lt2>
      <a:accent1>
        <a:srgbClr val="68ACE5"/>
      </a:accent1>
      <a:accent2>
        <a:srgbClr val="0D5EB6"/>
      </a:accent2>
      <a:accent3>
        <a:srgbClr val="002B70"/>
      </a:accent3>
      <a:accent4>
        <a:srgbClr val="00AB8E"/>
      </a:accent4>
      <a:accent5>
        <a:srgbClr val="8E3A80"/>
      </a:accent5>
      <a:accent6>
        <a:srgbClr val="CF4520"/>
      </a:accent6>
      <a:hlink>
        <a:srgbClr val="0563C1"/>
      </a:hlink>
      <a:folHlink>
        <a:srgbClr val="8E3A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itepaper Presentation" id="{0D7229BC-D427-3047-86ED-0A2948303E9A}" vid="{6724C80B-40A4-A341-9C03-317AA9B59DFC}"/>
    </a:ext>
  </a:extLst>
</a:theme>
</file>

<file path=ppt/theme/theme3.xml><?xml version="1.0" encoding="utf-8"?>
<a:theme xmlns:a="http://schemas.openxmlformats.org/drawingml/2006/main" name="Gradient">
  <a:themeElements>
    <a:clrScheme name="Homewood Student Affairs">
      <a:dk1>
        <a:srgbClr val="003B5D"/>
      </a:dk1>
      <a:lt1>
        <a:srgbClr val="FFFFFF"/>
      </a:lt1>
      <a:dk2>
        <a:srgbClr val="003B5D"/>
      </a:dk2>
      <a:lt2>
        <a:srgbClr val="FFFFFF"/>
      </a:lt2>
      <a:accent1>
        <a:srgbClr val="68ACE5"/>
      </a:accent1>
      <a:accent2>
        <a:srgbClr val="0D5EB6"/>
      </a:accent2>
      <a:accent3>
        <a:srgbClr val="002B70"/>
      </a:accent3>
      <a:accent4>
        <a:srgbClr val="00AB8E"/>
      </a:accent4>
      <a:accent5>
        <a:srgbClr val="8E3A80"/>
      </a:accent5>
      <a:accent6>
        <a:srgbClr val="CF4520"/>
      </a:accent6>
      <a:hlink>
        <a:srgbClr val="0563C1"/>
      </a:hlink>
      <a:folHlink>
        <a:srgbClr val="8E3A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itepaper Presentation" id="{0D7229BC-D427-3047-86ED-0A2948303E9A}" vid="{3FF57001-9B02-8640-8361-E69E2B142F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Hopkins Slide Template</Template>
  <TotalTime>224</TotalTime>
  <Words>561</Words>
  <Application>Microsoft Office PowerPoint</Application>
  <PresentationFormat>Widescreen</PresentationFormat>
  <Paragraphs>84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Bar</vt:lpstr>
      <vt:lpstr>Solid</vt:lpstr>
      <vt:lpstr>Gradient</vt:lpstr>
      <vt:lpstr>Automotive Transmissions</vt:lpstr>
      <vt:lpstr> Neutral - Outline</vt:lpstr>
      <vt:lpstr>Reverse Gear - History</vt:lpstr>
      <vt:lpstr>1st Gear - Background</vt:lpstr>
      <vt:lpstr>2nd Gear - Mechanical Advantage</vt:lpstr>
      <vt:lpstr>2nd Gear - How Gears Are Made</vt:lpstr>
      <vt:lpstr>2nd Gear – How Gears Are Made</vt:lpstr>
      <vt:lpstr>3rd Gear - Types of Transmissions</vt:lpstr>
      <vt:lpstr> 4th Gear - Manual</vt:lpstr>
      <vt:lpstr>5th Gear - Torque Converter - Automatic</vt:lpstr>
      <vt:lpstr>6th Gear - Dual Clutch (DCT) - Automatic</vt:lpstr>
      <vt:lpstr>Continuously Variable (CVT) - Automatic</vt:lpstr>
      <vt:lpstr>Overdrive - Fun Facts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Automotive Transmissions</dc:title>
  <dc:creator>Aljundi, Jacob B CIV USN NSWC CRD BDA MD (USA)</dc:creator>
  <cp:lastModifiedBy>JACOB</cp:lastModifiedBy>
  <cp:revision>21</cp:revision>
  <dcterms:created xsi:type="dcterms:W3CDTF">2022-11-16T20:56:24Z</dcterms:created>
  <dcterms:modified xsi:type="dcterms:W3CDTF">2022-11-18T13:44:21Z</dcterms:modified>
</cp:coreProperties>
</file>