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4"/>
    <p:sldMasterId id="2147484007" r:id="rId5"/>
    <p:sldMasterId id="2147484050" r:id="rId6"/>
  </p:sldMasterIdLst>
  <p:notesMasterIdLst>
    <p:notesMasterId r:id="rId24"/>
  </p:notesMasterIdLst>
  <p:handoutMasterIdLst>
    <p:handoutMasterId r:id="rId25"/>
  </p:handoutMasterIdLst>
  <p:sldIdLst>
    <p:sldId id="702" r:id="rId7"/>
    <p:sldId id="700" r:id="rId8"/>
    <p:sldId id="705" r:id="rId9"/>
    <p:sldId id="706" r:id="rId10"/>
    <p:sldId id="707" r:id="rId11"/>
    <p:sldId id="708" r:id="rId12"/>
    <p:sldId id="710" r:id="rId13"/>
    <p:sldId id="711" r:id="rId14"/>
    <p:sldId id="718" r:id="rId15"/>
    <p:sldId id="717" r:id="rId16"/>
    <p:sldId id="712" r:id="rId17"/>
    <p:sldId id="720" r:id="rId18"/>
    <p:sldId id="713" r:id="rId19"/>
    <p:sldId id="714" r:id="rId20"/>
    <p:sldId id="715" r:id="rId21"/>
    <p:sldId id="716" r:id="rId22"/>
    <p:sldId id="704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472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70" userDrawn="1">
          <p15:clr>
            <a:srgbClr val="A4A3A4"/>
          </p15:clr>
        </p15:guide>
        <p15:guide id="6" orient="horz" pos="29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CE5"/>
    <a:srgbClr val="092C74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19" autoAdjust="0"/>
  </p:normalViewPr>
  <p:slideViewPr>
    <p:cSldViewPr snapToGrid="0" showGuides="1">
      <p:cViewPr varScale="1">
        <p:scale>
          <a:sx n="102" d="100"/>
          <a:sy n="102" d="100"/>
        </p:scale>
        <p:origin x="854" y="72"/>
      </p:cViewPr>
      <p:guideLst>
        <p:guide orient="horz" pos="1620"/>
        <p:guide pos="2880"/>
        <p:guide pos="5472"/>
        <p:guide pos="288"/>
        <p:guide orient="horz" pos="270"/>
        <p:guide orient="horz" pos="2988"/>
      </p:guideLst>
    </p:cSldViewPr>
  </p:slideViewPr>
  <p:outlineViewPr>
    <p:cViewPr>
      <p:scale>
        <a:sx n="33" d="100"/>
        <a:sy n="33" d="100"/>
      </p:scale>
      <p:origin x="0" y="-3289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5F52E7-5C0C-456C-BBFC-C078470C52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811CF-080A-4CC5-86EF-B43E625A90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FAD2F-3255-4D6B-B7D0-3AD777FD6E16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27A20-36C9-4A9B-80F5-C901AEE11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B264A-566F-4D57-AA83-B2D4076BB1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B7DCB-9EC0-4793-8462-68AC0ED49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6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A7F51-485C-4411-96B4-8DBF10CDD33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9F371-3862-4534-BA58-4E7EFD6CB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0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Cars, airplanes, yoyos, ladders ironing boards,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71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3:08-3:18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8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29327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897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1609344"/>
            <a:ext cx="8339328" cy="200253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1609344"/>
            <a:ext cx="8339328" cy="200253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7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25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69AC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143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821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3785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Quote">
            <a:extLst>
              <a:ext uri="{FF2B5EF4-FFF2-40B4-BE49-F238E27FC236}">
                <a16:creationId xmlns:a16="http://schemas.microsoft.com/office/drawing/2014/main" id="{BBB9D83B-3882-2ADE-7C8F-1051300807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 dirty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412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rgbClr val="69ACE5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2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rgbClr val="69ACE5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2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rgbClr val="69ACE5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2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rgbClr val="69ACE5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2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8007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2916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A8E1854F-D5F6-E1AA-D165-D5CB9676C7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2C74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92C74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533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71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7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42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32709"/>
            <a:ext cx="1817849" cy="2597193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69ACE5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69ACE5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92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81AE809D-936A-4237-B462-A8B146A6C789}"/>
              </a:ext>
            </a:extLst>
          </p:cNvPr>
          <p:cNvSpPr txBox="1"/>
          <p:nvPr userDrawn="1"/>
        </p:nvSpPr>
        <p:spPr>
          <a:xfrm>
            <a:off x="7891462" y="4735116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53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49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261872"/>
            <a:ext cx="3587994" cy="447091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826115"/>
            <a:ext cx="3587995" cy="2862072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261872"/>
            <a:ext cx="3587994" cy="447091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1339" y="1826115"/>
            <a:ext cx="3587995" cy="2862072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9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262354"/>
            <a:ext cx="2498103" cy="437306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8630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262354"/>
            <a:ext cx="2498103" cy="437306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8630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262354"/>
            <a:ext cx="2498103" cy="437306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8630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261872"/>
            <a:ext cx="1817849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819656"/>
            <a:ext cx="1817849" cy="2862072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69ACE5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261872"/>
            <a:ext cx="1817849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819656"/>
            <a:ext cx="1817849" cy="2862072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chemeClr val="bg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261872"/>
            <a:ext cx="1817849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5" y="1819656"/>
            <a:ext cx="1817849" cy="2862072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69ACE5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261872"/>
            <a:ext cx="1817849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1" y="1819656"/>
            <a:ext cx="1817849" cy="2862072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chemeClr val="bg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0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261872"/>
            <a:ext cx="1554480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819656"/>
            <a:ext cx="1554480" cy="2862072"/>
          </a:xfrm>
          <a:prstGeom prst="rect">
            <a:avLst/>
          </a:prstGeom>
          <a:ln w="3175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chemeClr val="bg2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261872"/>
            <a:ext cx="1554480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819656"/>
            <a:ext cx="1554480" cy="2862072"/>
          </a:xfrm>
          <a:prstGeom prst="rect">
            <a:avLst/>
          </a:prstGeom>
          <a:ln w="3175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chemeClr val="bg2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261872"/>
            <a:ext cx="1554480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819656"/>
            <a:ext cx="1554480" cy="2862072"/>
          </a:xfrm>
          <a:prstGeom prst="rect">
            <a:avLst/>
          </a:prstGeom>
          <a:ln w="3175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chemeClr val="bg2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261872"/>
            <a:ext cx="1554480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819656"/>
            <a:ext cx="1554480" cy="2862072"/>
          </a:xfrm>
          <a:prstGeom prst="rect">
            <a:avLst/>
          </a:prstGeom>
          <a:ln w="3175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chemeClr val="bg2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261872"/>
            <a:ext cx="1554480" cy="438912"/>
          </a:xfrm>
          <a:prstGeom prst="rect">
            <a:avLst/>
          </a:prstGeom>
          <a:solidFill>
            <a:schemeClr val="tx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  <a:endParaRPr lang="en-US" dirty="0"/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819656"/>
            <a:ext cx="1554480" cy="2862072"/>
          </a:xfrm>
          <a:prstGeom prst="rect">
            <a:avLst/>
          </a:prstGeom>
          <a:ln w="3175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chemeClr val="bg2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85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0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59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25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28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31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52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7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9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2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3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3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58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126" r:id="rId3"/>
    <p:sldLayoutId id="2147484035" r:id="rId4"/>
    <p:sldLayoutId id="2147484122" r:id="rId5"/>
    <p:sldLayoutId id="2147484120" r:id="rId6"/>
    <p:sldLayoutId id="2147484121" r:id="rId7"/>
    <p:sldLayoutId id="2147484123" r:id="rId8"/>
    <p:sldLayoutId id="214748395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9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34" r:id="rId3"/>
    <p:sldLayoutId id="2147484104" r:id="rId4"/>
    <p:sldLayoutId id="2147484105" r:id="rId5"/>
    <p:sldLayoutId id="2147484015" r:id="rId6"/>
    <p:sldLayoutId id="2147484016" r:id="rId7"/>
    <p:sldLayoutId id="2147484027" r:id="rId8"/>
    <p:sldLayoutId id="214748403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69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107" r:id="rId3"/>
    <p:sldLayoutId id="2147484071" r:id="rId4"/>
    <p:sldLayoutId id="2147484072" r:id="rId5"/>
    <p:sldLayoutId id="2147484108" r:id="rId6"/>
    <p:sldLayoutId id="2147484073" r:id="rId7"/>
    <p:sldLayoutId id="2147484082" r:id="rId8"/>
    <p:sldLayoutId id="2147484081" r:id="rId9"/>
    <p:sldLayoutId id="2147484084" r:id="rId10"/>
    <p:sldLayoutId id="2147484083" r:id="rId11"/>
    <p:sldLayoutId id="2147484085" r:id="rId12"/>
    <p:sldLayoutId id="2147484077" r:id="rId13"/>
    <p:sldLayoutId id="2147484074" r:id="rId14"/>
    <p:sldLayoutId id="2147484075" r:id="rId15"/>
    <p:sldLayoutId id="2147484111" r:id="rId16"/>
    <p:sldLayoutId id="2147484112" r:id="rId17"/>
    <p:sldLayoutId id="2147484113" r:id="rId18"/>
    <p:sldLayoutId id="2147484114" r:id="rId19"/>
    <p:sldLayoutId id="2147484078" r:id="rId20"/>
    <p:sldLayoutId id="2147484079" r:id="rId21"/>
    <p:sldLayoutId id="2147484080" r:id="rId22"/>
    <p:sldLayoutId id="2147484086" r:id="rId23"/>
    <p:sldLayoutId id="2147484087" r:id="rId24"/>
    <p:sldLayoutId id="2147484118" r:id="rId25"/>
    <p:sldLayoutId id="2147484088" r:id="rId26"/>
    <p:sldLayoutId id="2147484089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3oiy9eekzk?start=188&amp;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A6076286-1248-4513-8951-8BAA9550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LEGO</a:t>
            </a:r>
          </a:p>
        </p:txBody>
      </p:sp>
      <p:sp>
        <p:nvSpPr>
          <p:cNvPr id="9" name="Lecture Title">
            <a:extLst>
              <a:ext uri="{FF2B5EF4-FFF2-40B4-BE49-F238E27FC236}">
                <a16:creationId xmlns:a16="http://schemas.microsoft.com/office/drawing/2014/main" id="{6E9DDCCD-6809-49BB-9647-A8B2884DA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751" y="3059286"/>
            <a:ext cx="8219053" cy="1153988"/>
          </a:xfrm>
        </p:spPr>
        <p:txBody>
          <a:bodyPr>
            <a:normAutofit/>
          </a:bodyPr>
          <a:lstStyle/>
          <a:p>
            <a:r>
              <a:rPr lang="en-US" dirty="0"/>
              <a:t>Maddy Selby</a:t>
            </a:r>
          </a:p>
          <a:p>
            <a:r>
              <a:rPr lang="en-US" sz="1800" dirty="0" err="1"/>
              <a:t>Dogbone</a:t>
            </a:r>
            <a:r>
              <a:rPr lang="en-US" sz="1800" dirty="0"/>
              <a:t> of the Week</a:t>
            </a:r>
          </a:p>
          <a:p>
            <a:r>
              <a:rPr lang="en-US" sz="1800" dirty="0"/>
              <a:t>March 9,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9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43D2DA4-247C-D368-C8FB-DAC7C176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3669"/>
            <a:ext cx="2822509" cy="2009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1187D6-F032-7091-209B-78B466645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9863"/>
            <a:ext cx="2822508" cy="1865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E27F8B-320C-4E03-C045-62168FF9921E}"/>
              </a:ext>
            </a:extLst>
          </p:cNvPr>
          <p:cNvSpPr txBox="1"/>
          <p:nvPr/>
        </p:nvSpPr>
        <p:spPr>
          <a:xfrm>
            <a:off x="2822509" y="379863"/>
            <a:ext cx="62000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POM (Polyoxymethylene)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Stiff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Dimensional 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BE1F6-5A19-1060-855D-C618B35D1D08}"/>
              </a:ext>
            </a:extLst>
          </p:cNvPr>
          <p:cNvSpPr txBox="1"/>
          <p:nvPr/>
        </p:nvSpPr>
        <p:spPr>
          <a:xfrm>
            <a:off x="2829544" y="2753669"/>
            <a:ext cx="6200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 (polyethylene)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Made from sugarcane!!</a:t>
            </a:r>
          </a:p>
        </p:txBody>
      </p:sp>
    </p:spTree>
    <p:extLst>
      <p:ext uri="{BB962C8B-B14F-4D97-AF65-F5344CB8AC3E}">
        <p14:creationId xmlns:p14="http://schemas.microsoft.com/office/powerpoint/2010/main" val="2458317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Process Today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8A4C6E-3494-0E8B-F6B2-14DC50F35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2" y="947897"/>
            <a:ext cx="2531447" cy="168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02402C-4CFB-83F9-3775-7F2C9C3E3D39}"/>
              </a:ext>
            </a:extLst>
          </p:cNvPr>
          <p:cNvSpPr txBox="1"/>
          <p:nvPr/>
        </p:nvSpPr>
        <p:spPr>
          <a:xfrm>
            <a:off x="1177726" y="2600321"/>
            <a:ext cx="2086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Plastic Granulate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700B94-1D8A-2126-7A2C-5BF5FAEA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82" y="3007588"/>
            <a:ext cx="2783144" cy="18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99E35F-FF98-46F3-4D35-D068DE3B7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706" y="947897"/>
            <a:ext cx="4310628" cy="1720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8C3AB-E4BC-8A25-00D3-D640FAAE77DB}"/>
              </a:ext>
            </a:extLst>
          </p:cNvPr>
          <p:cNvSpPr txBox="1"/>
          <p:nvPr/>
        </p:nvSpPr>
        <p:spPr>
          <a:xfrm>
            <a:off x="4788695" y="2619950"/>
            <a:ext cx="335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Heated to about 230°C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7114A-3389-C9AA-FA6B-094F70424D58}"/>
              </a:ext>
            </a:extLst>
          </p:cNvPr>
          <p:cNvSpPr txBox="1"/>
          <p:nvPr/>
        </p:nvSpPr>
        <p:spPr>
          <a:xfrm>
            <a:off x="2720297" y="4812525"/>
            <a:ext cx="3538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Forced into the mold at up to 29 </a:t>
            </a:r>
            <a:r>
              <a:rPr lang="en-US" sz="1600" dirty="0" err="1"/>
              <a:t>ksi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940A0-4E0E-0240-3099-C8899B8B3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85" y="3083773"/>
            <a:ext cx="2066815" cy="169707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10D1198-C8A7-6C19-E656-8E9599BE7F66}"/>
              </a:ext>
            </a:extLst>
          </p:cNvPr>
          <p:cNvSpPr/>
          <p:nvPr/>
        </p:nvSpPr>
        <p:spPr>
          <a:xfrm>
            <a:off x="3616737" y="1631593"/>
            <a:ext cx="562131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D0F394B-9013-0FCA-F508-C84795B54985}"/>
              </a:ext>
            </a:extLst>
          </p:cNvPr>
          <p:cNvSpPr/>
          <p:nvPr/>
        </p:nvSpPr>
        <p:spPr>
          <a:xfrm rot="10800000">
            <a:off x="2364925" y="3774913"/>
            <a:ext cx="562131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66845C71-DA71-701D-5EFD-1A901E77235C}"/>
              </a:ext>
            </a:extLst>
          </p:cNvPr>
          <p:cNvSpPr/>
          <p:nvPr/>
        </p:nvSpPr>
        <p:spPr>
          <a:xfrm rot="5400000" flipV="1">
            <a:off x="6079342" y="3048558"/>
            <a:ext cx="1039702" cy="1094282"/>
          </a:xfrm>
          <a:prstGeom prst="bentUpArrow">
            <a:avLst>
              <a:gd name="adj1" fmla="val 18512"/>
              <a:gd name="adj2" fmla="val 1995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1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2707-0B6E-68FA-BA9C-297D29A6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5260-81BC-62AF-49EE-2F59418FF9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LEGO Bricks In The Making">
            <a:hlinkClick r:id="" action="ppaction://media"/>
            <a:extLst>
              <a:ext uri="{FF2B5EF4-FFF2-40B4-BE49-F238E27FC236}">
                <a16:creationId xmlns:a16="http://schemas.microsoft.com/office/drawing/2014/main" id="{DB39064C-8B23-1FD4-2B5A-5917CEA874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143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LEGO House</a:t>
            </a:r>
          </a:p>
        </p:txBody>
      </p:sp>
      <p:pic>
        <p:nvPicPr>
          <p:cNvPr id="1026" name="Picture 2" descr="James May and his full-size Lego house nobody wants | Daily Mail Online">
            <a:extLst>
              <a:ext uri="{FF2B5EF4-FFF2-40B4-BE49-F238E27FC236}">
                <a16:creationId xmlns:a16="http://schemas.microsoft.com/office/drawing/2014/main" id="{257C9268-1F5F-6072-7599-71949D41B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76" y="349470"/>
            <a:ext cx="5846164" cy="44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ECAEF-95F6-C6D9-3D87-3127BE2E0C42}"/>
              </a:ext>
            </a:extLst>
          </p:cNvPr>
          <p:cNvSpPr txBox="1"/>
          <p:nvPr/>
        </p:nvSpPr>
        <p:spPr>
          <a:xfrm>
            <a:off x="7210270" y="514251"/>
            <a:ext cx="1873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3.5 million bricks!!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381A6-8FDC-CA1A-AFFE-6592CBD22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1712" r="3333" b="16065"/>
          <a:stretch/>
        </p:blipFill>
        <p:spPr bwMode="auto">
          <a:xfrm>
            <a:off x="172386" y="1325672"/>
            <a:ext cx="2908092" cy="170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16B07-D9DF-3E00-237A-F120F538C902}"/>
              </a:ext>
            </a:extLst>
          </p:cNvPr>
          <p:cNvSpPr txBox="1"/>
          <p:nvPr/>
        </p:nvSpPr>
        <p:spPr>
          <a:xfrm>
            <a:off x="203615" y="3301625"/>
            <a:ext cx="2845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3800 hollow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272 bricks 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12 x 6 x 8 bricks </a:t>
            </a:r>
          </a:p>
        </p:txBody>
      </p:sp>
    </p:spTree>
    <p:extLst>
      <p:ext uri="{BB962C8B-B14F-4D97-AF65-F5344CB8AC3E}">
        <p14:creationId xmlns:p14="http://schemas.microsoft.com/office/powerpoint/2010/main" val="3148901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the LEGO House</a:t>
            </a:r>
          </a:p>
        </p:txBody>
      </p:sp>
      <p:pic>
        <p:nvPicPr>
          <p:cNvPr id="2052" name="Picture 4" descr="Blocked sink: The bathroom with a working taps and basin made from lego">
            <a:extLst>
              <a:ext uri="{FF2B5EF4-FFF2-40B4-BE49-F238E27FC236}">
                <a16:creationId xmlns:a16="http://schemas.microsoft.com/office/drawing/2014/main" id="{F19954B5-2AC8-D587-D211-4F4E63C0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93" y="222589"/>
            <a:ext cx="3146841" cy="18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sy: James in the bedroom - and you'll never guess what he made the bed, pillows and slippers from!">
            <a:extLst>
              <a:ext uri="{FF2B5EF4-FFF2-40B4-BE49-F238E27FC236}">
                <a16:creationId xmlns:a16="http://schemas.microsoft.com/office/drawing/2014/main" id="{719DF843-B1D8-B661-9A39-08D14D9F5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4"/>
          <a:stretch/>
        </p:blipFill>
        <p:spPr bwMode="auto">
          <a:xfrm>
            <a:off x="5731550" y="2139799"/>
            <a:ext cx="2628725" cy="27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995F7C-ACC4-67E1-9AB3-8DEDBF9C7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85" y="1196914"/>
            <a:ext cx="4046568" cy="2438152"/>
          </a:xfrm>
          <a:prstGeom prst="rect">
            <a:avLst/>
          </a:prstGeom>
        </p:spPr>
      </p:pic>
      <p:pic>
        <p:nvPicPr>
          <p:cNvPr id="2050" name="Picture 2" descr="Purrfect: The home even comes with its own cat">
            <a:extLst>
              <a:ext uri="{FF2B5EF4-FFF2-40B4-BE49-F238E27FC236}">
                <a16:creationId xmlns:a16="http://schemas.microsoft.com/office/drawing/2014/main" id="{042CD8CF-C709-B703-3D35-13889F49B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51" y="2978730"/>
            <a:ext cx="3244596" cy="21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9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b features in Lego bricks">
            <a:extLst>
              <a:ext uri="{FF2B5EF4-FFF2-40B4-BE49-F238E27FC236}">
                <a16:creationId xmlns:a16="http://schemas.microsoft.com/office/drawing/2014/main" id="{63EAE9AF-A638-AE29-E73F-CD2133EE8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10056" r="18697" b="13128"/>
          <a:stretch/>
        </p:blipFill>
        <p:spPr bwMode="auto">
          <a:xfrm>
            <a:off x="3719515" y="836598"/>
            <a:ext cx="2706958" cy="200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Can’t We Realistically Build a House Out of LEGO Bricks?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Held together with a snap fit</a:t>
            </a:r>
          </a:p>
          <a:p>
            <a:pPr lvl="1"/>
            <a:r>
              <a:rPr lang="en-US" dirty="0"/>
              <a:t>Friction dependent</a:t>
            </a:r>
          </a:p>
          <a:p>
            <a:r>
              <a:rPr lang="en-US" dirty="0"/>
              <a:t>Under tension, they want to separate</a:t>
            </a:r>
          </a:p>
          <a:p>
            <a:r>
              <a:rPr lang="en-US" dirty="0"/>
              <a:t>But, good in compression</a:t>
            </a:r>
          </a:p>
          <a:p>
            <a:pPr lvl="1"/>
            <a:r>
              <a:rPr lang="en-US" dirty="0"/>
              <a:t>2x2 brick withstood 4240N</a:t>
            </a:r>
          </a:p>
          <a:p>
            <a:pPr lvl="2"/>
            <a:r>
              <a:rPr lang="en-US" dirty="0"/>
              <a:t>Equivalent of 375,000 bricks stacked on it</a:t>
            </a:r>
          </a:p>
          <a:p>
            <a:pPr lvl="2"/>
            <a:r>
              <a:rPr lang="en-US" dirty="0"/>
              <a:t>2 mile high tower</a:t>
            </a:r>
          </a:p>
          <a:p>
            <a:r>
              <a:rPr lang="en-US" dirty="0"/>
              <a:t>Good in shear also</a:t>
            </a:r>
          </a:p>
          <a:p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3078" name="Picture 6" descr="3,014 Lego Stack Images, Stock Photos &amp; Vectors | Shutterstock">
            <a:extLst>
              <a:ext uri="{FF2B5EF4-FFF2-40B4-BE49-F238E27FC236}">
                <a16:creationId xmlns:a16="http://schemas.microsoft.com/office/drawing/2014/main" id="{32E820EA-315B-B4CC-FB22-DECDF436B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2"/>
          <a:stretch/>
        </p:blipFill>
        <p:spPr bwMode="auto">
          <a:xfrm>
            <a:off x="6535149" y="645090"/>
            <a:ext cx="2219325" cy="23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0F8172-EB64-4567-AE53-6AD2A718E718}"/>
              </a:ext>
            </a:extLst>
          </p:cNvPr>
          <p:cNvCxnSpPr/>
          <p:nvPr/>
        </p:nvCxnSpPr>
        <p:spPr>
          <a:xfrm flipV="1">
            <a:off x="7644811" y="651117"/>
            <a:ext cx="0" cy="5621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1C6816-C8EA-6258-BB4B-F434A6959CF3}"/>
              </a:ext>
            </a:extLst>
          </p:cNvPr>
          <p:cNvCxnSpPr>
            <a:cxnSpLocks/>
          </p:cNvCxnSpPr>
          <p:nvPr/>
        </p:nvCxnSpPr>
        <p:spPr>
          <a:xfrm>
            <a:off x="7644811" y="2868258"/>
            <a:ext cx="8053" cy="5611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Perhaps the dumbest question ever asked, but how do lego pieces stick  together or fit? : r/explainlikeimfive">
            <a:extLst>
              <a:ext uri="{FF2B5EF4-FFF2-40B4-BE49-F238E27FC236}">
                <a16:creationId xmlns:a16="http://schemas.microsoft.com/office/drawing/2014/main" id="{6A447625-75D1-2B41-D399-B8A4FF4C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63" y="3278669"/>
            <a:ext cx="2604646" cy="17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hin pieces of Lego getting stuck together : r/nostalgia">
            <a:extLst>
              <a:ext uri="{FF2B5EF4-FFF2-40B4-BE49-F238E27FC236}">
                <a16:creationId xmlns:a16="http://schemas.microsoft.com/office/drawing/2014/main" id="{8491C709-CA66-73D6-E7DB-031EF4F38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"/>
          <a:stretch/>
        </p:blipFill>
        <p:spPr bwMode="auto">
          <a:xfrm>
            <a:off x="7451858" y="3557515"/>
            <a:ext cx="1437756" cy="112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40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Can’t We Realistically Build a House Out of LEGO Bricks?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Not really cost effective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masonry brick costs $0.65</a:t>
            </a:r>
          </a:p>
          <a:p>
            <a:r>
              <a:rPr lang="en-US" dirty="0"/>
              <a:t>The LEGO House cost roughly $350,000 in just LEGO bricks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59CB82-99AD-BD41-1E2A-59812144E2D7}"/>
                  </a:ext>
                </a:extLst>
              </p:cNvPr>
              <p:cNvSpPr txBox="1"/>
              <p:nvPr/>
            </p:nvSpPr>
            <p:spPr>
              <a:xfrm>
                <a:off x="369215" y="1986218"/>
                <a:ext cx="8405570" cy="5843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𝐿𝐸𝐺𝑂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𝑒𝑞𝑢𝑖𝑣𝑎𝑙𝑒𝑛𝑡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𝑚𝑎𝑠𝑜𝑛𝑟𝑦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𝑏𝑟𝑖𝑐𝑘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272 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𝐿𝐸𝐺𝑂𝑠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𝑚𝑎𝑠𝑜𝑛𝑟𝑦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𝑏𝑟𝑖𝑐𝑘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$0.10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𝐿𝐸𝐺𝑂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=$27.20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59CB82-99AD-BD41-1E2A-59812144E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15" y="1986218"/>
                <a:ext cx="8405570" cy="584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95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A8EAC3A-7FC7-D22A-115A-C3BCAA4C7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5" t="37891" r="7966" b="10089"/>
          <a:stretch/>
        </p:blipFill>
        <p:spPr>
          <a:xfrm>
            <a:off x="1517754" y="0"/>
            <a:ext cx="6108491" cy="51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0A4A79-26E8-5B54-F7DE-8A48D6A0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8" y="0"/>
            <a:ext cx="3857625" cy="5143500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FBCBE7-A741-F540-2EAC-4BC2687E5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58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3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LEg</a:t>
            </a:r>
            <a:r>
              <a:rPr lang="en-US" dirty="0"/>
              <a:t> </a:t>
            </a:r>
            <a:r>
              <a:rPr lang="en-US" dirty="0" err="1"/>
              <a:t>GOdt</a:t>
            </a:r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1932 – Ole Kirk Kristiansen makes wooden toys in Denmark</a:t>
            </a:r>
          </a:p>
          <a:p>
            <a:r>
              <a:rPr lang="en-US" dirty="0"/>
              <a:t>Mid-1930s – they buy a milling machine!</a:t>
            </a:r>
          </a:p>
          <a:p>
            <a:r>
              <a:rPr lang="en-US" dirty="0"/>
              <a:t>1936 – company name meaning “play well”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Early LEGO logo">
            <a:extLst>
              <a:ext uri="{FF2B5EF4-FFF2-40B4-BE49-F238E27FC236}">
                <a16:creationId xmlns:a16="http://schemas.microsoft.com/office/drawing/2014/main" id="{837C8C94-E450-F018-8925-373DAE5C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87" y="233626"/>
            <a:ext cx="4462999" cy="8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1E26B-F134-7971-267F-B3C1579A6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25" y="2571750"/>
            <a:ext cx="3509586" cy="2420136"/>
          </a:xfrm>
          <a:prstGeom prst="rect">
            <a:avLst/>
          </a:prstGeom>
        </p:spPr>
      </p:pic>
      <p:pic>
        <p:nvPicPr>
          <p:cNvPr id="1032" name="Picture 8" descr="employee working a milling machine">
            <a:extLst>
              <a:ext uri="{FF2B5EF4-FFF2-40B4-BE49-F238E27FC236}">
                <a16:creationId xmlns:a16="http://schemas.microsoft.com/office/drawing/2014/main" id="{1F8D0421-F691-574D-F5E7-153283763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86" y="1512293"/>
            <a:ext cx="1758004" cy="204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ooden LEGO train">
            <a:extLst>
              <a:ext uri="{FF2B5EF4-FFF2-40B4-BE49-F238E27FC236}">
                <a16:creationId xmlns:a16="http://schemas.microsoft.com/office/drawing/2014/main" id="{7A9AA0AA-72FE-53A5-C473-F493098EC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25125" b="16795"/>
          <a:stretch/>
        </p:blipFill>
        <p:spPr bwMode="auto">
          <a:xfrm>
            <a:off x="4450887" y="3949721"/>
            <a:ext cx="3003046" cy="94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5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to Plastic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39253"/>
            <a:ext cx="8085415" cy="3077573"/>
          </a:xfrm>
        </p:spPr>
        <p:txBody>
          <a:bodyPr/>
          <a:lstStyle/>
          <a:p>
            <a:r>
              <a:rPr lang="en-US" dirty="0"/>
              <a:t>1946 – first plastic injection </a:t>
            </a:r>
            <a:r>
              <a:rPr lang="en-US" dirty="0" err="1"/>
              <a:t>moulding</a:t>
            </a:r>
            <a:r>
              <a:rPr lang="en-US" dirty="0"/>
              <a:t> machine</a:t>
            </a:r>
          </a:p>
          <a:p>
            <a:r>
              <a:rPr lang="en-US" dirty="0"/>
              <a:t>1949 – Automatic Binding Bricks</a:t>
            </a:r>
          </a:p>
          <a:p>
            <a:pPr lvl="1"/>
            <a:r>
              <a:rPr lang="en-US" dirty="0"/>
              <a:t>Poor interlocking quality</a:t>
            </a:r>
          </a:p>
          <a:p>
            <a:r>
              <a:rPr lang="en-US" dirty="0"/>
              <a:t>1951 – Ferguson Tractor is top selling plastic toy</a:t>
            </a:r>
          </a:p>
          <a:p>
            <a:r>
              <a:rPr lang="en-US" dirty="0"/>
              <a:t>1955 – LEGO System in Play</a:t>
            </a:r>
          </a:p>
          <a:p>
            <a:r>
              <a:rPr lang="en-US" dirty="0"/>
              <a:t>1958 – LEGO System is the only plastic toy</a:t>
            </a:r>
          </a:p>
        </p:txBody>
      </p:sp>
      <p:pic>
        <p:nvPicPr>
          <p:cNvPr id="2052" name="Picture 4" descr="Nate Poulin on Twitter: &quot;9/ The big LEGO breakthrough happens when in 1947  Christianson comes across a British toy: &quot;Kiddicraft Self-Locking Building  Bricks&quot; Christianson creates his own version of the plastic brick">
            <a:extLst>
              <a:ext uri="{FF2B5EF4-FFF2-40B4-BE49-F238E27FC236}">
                <a16:creationId xmlns:a16="http://schemas.microsoft.com/office/drawing/2014/main" id="{91365D8A-F27E-6511-91E7-45DCB13F0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35555" r="15926" b="4611"/>
          <a:stretch/>
        </p:blipFill>
        <p:spPr bwMode="auto">
          <a:xfrm>
            <a:off x="3303834" y="3209758"/>
            <a:ext cx="2231849" cy="14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grey plastic Ferguson tractor">
            <a:extLst>
              <a:ext uri="{FF2B5EF4-FFF2-40B4-BE49-F238E27FC236}">
                <a16:creationId xmlns:a16="http://schemas.microsoft.com/office/drawing/2014/main" id="{A2556036-D7E7-3663-7EF0-6204ECB1E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11481" r="13099" b="2963"/>
          <a:stretch/>
        </p:blipFill>
        <p:spPr bwMode="auto">
          <a:xfrm>
            <a:off x="135321" y="3209758"/>
            <a:ext cx="2921000" cy="192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box of Automatic Binding Bricks">
            <a:extLst>
              <a:ext uri="{FF2B5EF4-FFF2-40B4-BE49-F238E27FC236}">
                <a16:creationId xmlns:a16="http://schemas.microsoft.com/office/drawing/2014/main" id="{B8ED5454-80CB-654B-8DEC-956AC1F3D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15308" r="8847" b="5926"/>
          <a:stretch/>
        </p:blipFill>
        <p:spPr bwMode="auto">
          <a:xfrm>
            <a:off x="5662210" y="198330"/>
            <a:ext cx="3282950" cy="22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istory of LEGO: How the legacy was built, one brick at a time">
            <a:extLst>
              <a:ext uri="{FF2B5EF4-FFF2-40B4-BE49-F238E27FC236}">
                <a16:creationId xmlns:a16="http://schemas.microsoft.com/office/drawing/2014/main" id="{341A2995-B817-8306-D754-A13069D38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82" y="2572223"/>
            <a:ext cx="3282950" cy="21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54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real</a:t>
            </a:r>
            <a:r>
              <a:rPr lang="en-US" dirty="0"/>
              <a:t> LEGO bricks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LEGO bricks patent filed in 1958</a:t>
            </a:r>
          </a:p>
          <a:p>
            <a:r>
              <a:rPr lang="en-US" dirty="0"/>
              <a:t>Stud and tube coupling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D71513-31E5-2317-ECDD-81D38E939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711" y="0"/>
            <a:ext cx="3726289" cy="5143500"/>
          </a:xfrm>
          <a:prstGeom prst="rect">
            <a:avLst/>
          </a:prstGeom>
        </p:spPr>
      </p:pic>
      <p:pic>
        <p:nvPicPr>
          <p:cNvPr id="4098" name="Picture 2" descr="First known lego brick | Lego, Lego group, Lego lovers">
            <a:extLst>
              <a:ext uri="{FF2B5EF4-FFF2-40B4-BE49-F238E27FC236}">
                <a16:creationId xmlns:a16="http://schemas.microsoft.com/office/drawing/2014/main" id="{8680EDF0-9997-0FE2-72A2-AA6DAF89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9" y="2460009"/>
            <a:ext cx="1767217" cy="176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6B9F92-20AC-82E3-3926-766C3237A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24" y="2460009"/>
            <a:ext cx="1767217" cy="174512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5443F0E-2AAB-B63C-3A04-DE304F8B2759}"/>
              </a:ext>
            </a:extLst>
          </p:cNvPr>
          <p:cNvSpPr/>
          <p:nvPr/>
        </p:nvSpPr>
        <p:spPr>
          <a:xfrm>
            <a:off x="2518727" y="3182473"/>
            <a:ext cx="502171" cy="322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75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Originally cellulose acetate (based in wood)</a:t>
            </a:r>
          </a:p>
          <a:p>
            <a:pPr lvl="1"/>
            <a:r>
              <a:rPr lang="en-US" dirty="0"/>
              <a:t>Tendency to warp severely</a:t>
            </a:r>
          </a:p>
          <a:p>
            <a:pPr lvl="1"/>
            <a:r>
              <a:rPr lang="en-US" dirty="0"/>
              <a:t>Doesn’t hold color over time</a:t>
            </a:r>
          </a:p>
          <a:p>
            <a:r>
              <a:rPr lang="en-US" dirty="0"/>
              <a:t>1963 shift to ABS</a:t>
            </a:r>
          </a:p>
          <a:p>
            <a:pPr lvl="1"/>
            <a:r>
              <a:rPr lang="en-US" dirty="0"/>
              <a:t>Better molding precision</a:t>
            </a:r>
          </a:p>
          <a:p>
            <a:pPr lvl="1"/>
            <a:r>
              <a:rPr lang="en-US" dirty="0"/>
              <a:t>Accuracy 1/200 mm</a:t>
            </a:r>
          </a:p>
          <a:p>
            <a:pPr lvl="1"/>
            <a:r>
              <a:rPr lang="en-US" dirty="0"/>
              <a:t>Relatively inexpensive</a:t>
            </a:r>
          </a:p>
          <a:p>
            <a:pPr lvl="1"/>
            <a:r>
              <a:rPr lang="en-US" dirty="0"/>
              <a:t>Colorfast </a:t>
            </a:r>
          </a:p>
        </p:txBody>
      </p:sp>
    </p:spTree>
    <p:extLst>
      <p:ext uri="{BB962C8B-B14F-4D97-AF65-F5344CB8AC3E}">
        <p14:creationId xmlns:p14="http://schemas.microsoft.com/office/powerpoint/2010/main" val="408321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</a:t>
            </a:r>
          </a:p>
        </p:txBody>
      </p:sp>
      <p:pic>
        <p:nvPicPr>
          <p:cNvPr id="3" name="Picture 4" descr="undefined">
            <a:extLst>
              <a:ext uri="{FF2B5EF4-FFF2-40B4-BE49-F238E27FC236}">
                <a16:creationId xmlns:a16="http://schemas.microsoft.com/office/drawing/2014/main" id="{2CAA663F-A17D-4FED-B9BC-BCEFA8CF5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7" y="1445706"/>
            <a:ext cx="2428554" cy="239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acuum Forming (Thermoforming) - OpenLearn - Open University">
            <a:extLst>
              <a:ext uri="{FF2B5EF4-FFF2-40B4-BE49-F238E27FC236}">
                <a16:creationId xmlns:a16="http://schemas.microsoft.com/office/drawing/2014/main" id="{325FEC4A-453A-DC55-1F09-CD56D2A8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520" y="964661"/>
            <a:ext cx="2487904" cy="359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4C9EA-B54A-A538-ECC6-05CDE2226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6" t="9658"/>
          <a:stretch/>
        </p:blipFill>
        <p:spPr>
          <a:xfrm>
            <a:off x="5936091" y="1246869"/>
            <a:ext cx="3087976" cy="2790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958EE-DBF1-FFFE-40B5-121A0B3729C0}"/>
              </a:ext>
            </a:extLst>
          </p:cNvPr>
          <p:cNvSpPr txBox="1"/>
          <p:nvPr/>
        </p:nvSpPr>
        <p:spPr>
          <a:xfrm>
            <a:off x="32461" y="3838079"/>
            <a:ext cx="256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1961 Hot Runner mold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CD9BD-FC6D-EC87-EBE8-75449AD37D48}"/>
              </a:ext>
            </a:extLst>
          </p:cNvPr>
          <p:cNvSpPr txBox="1"/>
          <p:nvPr/>
        </p:nvSpPr>
        <p:spPr>
          <a:xfrm>
            <a:off x="3001901" y="4454037"/>
            <a:ext cx="256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1965 vacuum molding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040B7-A551-2FA8-F739-421B785B4BC4}"/>
              </a:ext>
            </a:extLst>
          </p:cNvPr>
          <p:cNvSpPr txBox="1"/>
          <p:nvPr/>
        </p:nvSpPr>
        <p:spPr>
          <a:xfrm>
            <a:off x="5797140" y="3943475"/>
            <a:ext cx="336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Early 1970s thermoforming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1AE5D6B-2E9B-1257-6A4F-D69B7DF64181}"/>
              </a:ext>
            </a:extLst>
          </p:cNvPr>
          <p:cNvSpPr/>
          <p:nvPr/>
        </p:nvSpPr>
        <p:spPr>
          <a:xfrm>
            <a:off x="2605086" y="2601199"/>
            <a:ext cx="502171" cy="322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383304B-F6E1-AFB7-02BE-125E3E818002}"/>
              </a:ext>
            </a:extLst>
          </p:cNvPr>
          <p:cNvSpPr/>
          <p:nvPr/>
        </p:nvSpPr>
        <p:spPr>
          <a:xfrm>
            <a:off x="5429279" y="2601199"/>
            <a:ext cx="502171" cy="322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59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D6F91D-AB4B-BCB8-57ED-6C0AB29B6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23"/>
            <a:ext cx="2342271" cy="1730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BAE59-6F9E-E147-EFC0-BDF51D1EB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8047"/>
            <a:ext cx="2342271" cy="1512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35DDC6-1D9D-3F8D-17FD-A87914E3D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6978"/>
            <a:ext cx="2342271" cy="15251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0845AA-736E-C544-639F-37A073F637AA}"/>
              </a:ext>
            </a:extLst>
          </p:cNvPr>
          <p:cNvSpPr txBox="1"/>
          <p:nvPr/>
        </p:nvSpPr>
        <p:spPr>
          <a:xfrm>
            <a:off x="2574108" y="111323"/>
            <a:ext cx="6200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 (Acrylonitrile Butadiene Styrene)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Hard plastic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Scratch 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Easily moldable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1F4CA0-34B1-1A29-71FC-A19F18E580AA}"/>
              </a:ext>
            </a:extLst>
          </p:cNvPr>
          <p:cNvSpPr txBox="1"/>
          <p:nvPr/>
        </p:nvSpPr>
        <p:spPr>
          <a:xfrm>
            <a:off x="2574109" y="1918047"/>
            <a:ext cx="620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HIPS (High Impact Polystyrene)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Tough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540F5F-2FFB-7D26-9029-C7612CB7ED0E}"/>
              </a:ext>
            </a:extLst>
          </p:cNvPr>
          <p:cNvSpPr txBox="1"/>
          <p:nvPr/>
        </p:nvSpPr>
        <p:spPr>
          <a:xfrm>
            <a:off x="2574107" y="3493808"/>
            <a:ext cx="6199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SEBS (Styrene-Ethylene-Butylene-Styrene)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Behaves similar to rubber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BFFD7-18C9-E8D5-C2B4-F12FC9F20247}"/>
              </a:ext>
            </a:extLst>
          </p:cNvPr>
          <p:cNvSpPr txBox="1"/>
          <p:nvPr/>
        </p:nvSpPr>
        <p:spPr>
          <a:xfrm>
            <a:off x="6780415" y="3977189"/>
            <a:ext cx="1993691" cy="584775"/>
          </a:xfrm>
          <a:prstGeom prst="rect">
            <a:avLst/>
          </a:prstGeom>
          <a:noFill/>
          <a:ln>
            <a:solidFill>
              <a:srgbClr val="69ACE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LEGO makes the most tires per year!</a:t>
            </a:r>
          </a:p>
        </p:txBody>
      </p:sp>
    </p:spTree>
    <p:extLst>
      <p:ext uri="{BB962C8B-B14F-4D97-AF65-F5344CB8AC3E}">
        <p14:creationId xmlns:p14="http://schemas.microsoft.com/office/powerpoint/2010/main" val="26544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3CFF3E-6F7B-5E1F-FB8D-E2F734DD3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6"/>
          <a:stretch/>
        </p:blipFill>
        <p:spPr>
          <a:xfrm>
            <a:off x="0" y="111323"/>
            <a:ext cx="2342270" cy="1483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4C2A3-0F31-064C-2E25-487D9A6EE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2250"/>
            <a:ext cx="2342270" cy="1667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070D69-0F4F-4F81-69FE-5D3271965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17399"/>
            <a:ext cx="2342271" cy="1514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710F5F-CCF8-D14B-70B9-A9BD83860F27}"/>
              </a:ext>
            </a:extLst>
          </p:cNvPr>
          <p:cNvSpPr txBox="1"/>
          <p:nvPr/>
        </p:nvSpPr>
        <p:spPr>
          <a:xfrm>
            <a:off x="2574107" y="111323"/>
            <a:ext cx="6200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 (Polyamide)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Absorbs high loads and impacts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A855A-F305-8638-6AAB-ED7EF85F32AC}"/>
              </a:ext>
            </a:extLst>
          </p:cNvPr>
          <p:cNvSpPr txBox="1"/>
          <p:nvPr/>
        </p:nvSpPr>
        <p:spPr>
          <a:xfrm>
            <a:off x="2574108" y="1918047"/>
            <a:ext cx="63166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MABS (Methyl Methacrylate-Acrylonitrile-Butadiene-Styrene)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as strong as ABS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45A57-2065-9714-A161-9914AD566B6D}"/>
              </a:ext>
            </a:extLst>
          </p:cNvPr>
          <p:cNvSpPr txBox="1"/>
          <p:nvPr/>
        </p:nvSpPr>
        <p:spPr>
          <a:xfrm>
            <a:off x="2574107" y="3493808"/>
            <a:ext cx="6199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PC (Polycarbonate)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Impact resistant</a:t>
            </a:r>
          </a:p>
        </p:txBody>
      </p:sp>
    </p:spTree>
    <p:extLst>
      <p:ext uri="{BB962C8B-B14F-4D97-AF65-F5344CB8AC3E}">
        <p14:creationId xmlns:p14="http://schemas.microsoft.com/office/powerpoint/2010/main" val="2194840126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_10.potx" id="{17F40019-BFB7-44D3-84CE-E0F8D88E9A5B}" vid="{CF94C3F4-83D7-42AE-91B9-0002357E9103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_10.potx" id="{17F40019-BFB7-44D3-84CE-E0F8D88E9A5B}" vid="{144B22F5-8121-4E9A-ABCD-0A5F91BB1F8C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_10.potx" id="{17F40019-BFB7-44D3-84CE-E0F8D88E9A5B}" vid="{A78D99FD-26EF-46C5-A699-C688BF5B8C4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8931df-3f45-4445-be76-105235143e52">
      <UserInfo>
        <DisplayName>CLDT Members</DisplayName>
        <AccountId>7</AccountId>
        <AccountType/>
      </UserInfo>
      <UserInfo>
        <DisplayName>Leonid Felikson</DisplayName>
        <AccountId>722</AccountId>
        <AccountType/>
      </UserInfo>
    </SharedWithUsers>
    <lcf76f155ced4ddcb4097134ff3c332f xmlns="e3b5c32c-df6c-443f-b08b-73d85d62f2b5">
      <Terms xmlns="http://schemas.microsoft.com/office/infopath/2007/PartnerControls"/>
    </lcf76f155ced4ddcb4097134ff3c332f>
    <TaxCatchAll xmlns="168931df-3f45-4445-be76-105235143e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B81209776AF40B8AAD3C366C78D42" ma:contentTypeVersion="16" ma:contentTypeDescription="Create a new document." ma:contentTypeScope="" ma:versionID="92b4d8589ea70cc3babbccd64bc53cad">
  <xsd:schema xmlns:xsd="http://www.w3.org/2001/XMLSchema" xmlns:xs="http://www.w3.org/2001/XMLSchema" xmlns:p="http://schemas.microsoft.com/office/2006/metadata/properties" xmlns:ns2="e3b5c32c-df6c-443f-b08b-73d85d62f2b5" xmlns:ns3="168931df-3f45-4445-be76-105235143e52" targetNamespace="http://schemas.microsoft.com/office/2006/metadata/properties" ma:root="true" ma:fieldsID="72b47f574620adb5caa7d0745a9792d9" ns2:_="" ns3:_="">
    <xsd:import namespace="e3b5c32c-df6c-443f-b08b-73d85d62f2b5"/>
    <xsd:import namespace="168931df-3f45-4445-be76-105235143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5c32c-df6c-443f-b08b-73d85d62f2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f7c956-802a-45ac-b2ba-cc7850678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931df-3f45-4445-be76-105235143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5244521-1179-49f0-ac58-4256886de161}" ma:internalName="TaxCatchAll" ma:showField="CatchAllData" ma:web="168931df-3f45-4445-be76-105235143e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A04465-0014-4D33-ABA2-D6924F11FEE0}">
  <ds:schemaRefs>
    <ds:schemaRef ds:uri="e3b5c32c-df6c-443f-b08b-73d85d62f2b5"/>
    <ds:schemaRef ds:uri="http://schemas.microsoft.com/office/2006/documentManagement/types"/>
    <ds:schemaRef ds:uri="http://purl.org/dc/terms/"/>
    <ds:schemaRef ds:uri="168931df-3f45-4445-be76-105235143e52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68D0B6D-D256-49F8-BE10-8C26F01F39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5c32c-df6c-443f-b08b-73d85d62f2b5"/>
    <ds:schemaRef ds:uri="168931df-3f45-4445-be76-105235143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8F7E09-D485-4407-984B-97D2EA2C8D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EP PowerPoint Template</Template>
  <TotalTime>475</TotalTime>
  <Words>377</Words>
  <Application>Microsoft Office PowerPoint</Application>
  <PresentationFormat>On-screen Show (16:9)</PresentationFormat>
  <Paragraphs>94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Cambria Math</vt:lpstr>
      <vt:lpstr>Courier New</vt:lpstr>
      <vt:lpstr>Roboto</vt:lpstr>
      <vt:lpstr>Source Sans Pro</vt:lpstr>
      <vt:lpstr>Source Serif Pro</vt:lpstr>
      <vt:lpstr>Tahoma</vt:lpstr>
      <vt:lpstr>Times New Roman</vt:lpstr>
      <vt:lpstr>Wingdings</vt:lpstr>
      <vt:lpstr>EP Presentation Theme - Simple</vt:lpstr>
      <vt:lpstr>1_EP Presentation Theme - Fancy</vt:lpstr>
      <vt:lpstr>2_EP Presentation Theme - Special</vt:lpstr>
      <vt:lpstr>LEGO</vt:lpstr>
      <vt:lpstr>PowerPoint Presentation</vt:lpstr>
      <vt:lpstr>LEg GOdt </vt:lpstr>
      <vt:lpstr>Moving to Plastic</vt:lpstr>
      <vt:lpstr>The real LEGO bricks</vt:lpstr>
      <vt:lpstr>Materials</vt:lpstr>
      <vt:lpstr>Manufacturing</vt:lpstr>
      <vt:lpstr>PowerPoint Presentation</vt:lpstr>
      <vt:lpstr>PowerPoint Presentation</vt:lpstr>
      <vt:lpstr>PowerPoint Presentation</vt:lpstr>
      <vt:lpstr>Manufacturing Process Today</vt:lpstr>
      <vt:lpstr>PowerPoint Presentation</vt:lpstr>
      <vt:lpstr>LEGO House</vt:lpstr>
      <vt:lpstr>Inside the LEGO House</vt:lpstr>
      <vt:lpstr>Why Can’t We Realistically Build a House Out of LEGO Bricks?</vt:lpstr>
      <vt:lpstr>Why Can’t We Realistically Build a House Out of LEGO Bricks?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</dc:title>
  <dc:creator>Maddy Selby</dc:creator>
  <cp:lastModifiedBy>Maddy Selby</cp:lastModifiedBy>
  <cp:revision>39</cp:revision>
  <dcterms:created xsi:type="dcterms:W3CDTF">2022-09-20T14:28:44Z</dcterms:created>
  <dcterms:modified xsi:type="dcterms:W3CDTF">2023-05-11T17:55:00Z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0x010100681B81209776AF40B8AAD3C366C78D42</vt:lpwstr>
  </property>
  <property fmtid="{D5CDD505-2E9C-101B-9397-08002B2CF9AE}" pid="3" name="MediaServiceImageTags">
    <vt:lpwstr/>
  </property>
</Properties>
</file>