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1" r:id="rId3"/>
    <p:sldId id="273" r:id="rId4"/>
    <p:sldId id="272" r:id="rId5"/>
    <p:sldId id="274" r:id="rId6"/>
    <p:sldId id="275" r:id="rId7"/>
    <p:sldId id="280" r:id="rId8"/>
    <p:sldId id="263"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CBC"/>
    <a:srgbClr val="F3F6EE"/>
    <a:srgbClr val="4E4D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686"/>
  </p:normalViewPr>
  <p:slideViewPr>
    <p:cSldViewPr snapToGrid="0">
      <p:cViewPr>
        <p:scale>
          <a:sx n="100" d="100"/>
          <a:sy n="100" d="100"/>
        </p:scale>
        <p:origin x="90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5F398-F8D8-7A4B-A19C-09BAB614083A}" type="datetimeFigureOut">
              <a:rPr lang="en-US" smtClean="0"/>
              <a:t>9/24/23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BD1CD-CBB1-EE4A-8DA2-9747214209D8}" type="slidenum">
              <a:rPr lang="en-US" smtClean="0"/>
              <a:t>‹#›</a:t>
            </a:fld>
            <a:endParaRPr lang="en-US"/>
          </a:p>
        </p:txBody>
      </p:sp>
    </p:spTree>
    <p:extLst>
      <p:ext uri="{BB962C8B-B14F-4D97-AF65-F5344CB8AC3E}">
        <p14:creationId xmlns:p14="http://schemas.microsoft.com/office/powerpoint/2010/main" val="258881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DBD1CD-CBB1-EE4A-8DA2-9747214209D8}" type="slidenum">
              <a:rPr lang="en-US" smtClean="0"/>
              <a:t>1</a:t>
            </a:fld>
            <a:endParaRPr lang="en-US"/>
          </a:p>
        </p:txBody>
      </p:sp>
    </p:spTree>
    <p:extLst>
      <p:ext uri="{BB962C8B-B14F-4D97-AF65-F5344CB8AC3E}">
        <p14:creationId xmlns:p14="http://schemas.microsoft.com/office/powerpoint/2010/main" val="364892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Nix – Research focused on mechanical properties from high temperature creep, deformation mechanisms, thin films, nanomaterials mentoring names such as Prof. </a:t>
            </a:r>
            <a:r>
              <a:rPr lang="en-US" dirty="0" err="1"/>
              <a:t>Hemker</a:t>
            </a:r>
            <a:r>
              <a:rPr lang="en-US" dirty="0"/>
              <a:t>, Tim </a:t>
            </a:r>
            <a:r>
              <a:rPr lang="en-US" dirty="0" err="1"/>
              <a:t>Weihs</a:t>
            </a:r>
            <a:r>
              <a:rPr lang="en-US" dirty="0"/>
              <a:t>, George Pharr, Julia Greer, Michael </a:t>
            </a:r>
            <a:r>
              <a:rPr lang="en-US" dirty="0" err="1"/>
              <a:t>Uchic</a:t>
            </a:r>
            <a:r>
              <a:rPr lang="en-US" dirty="0"/>
              <a:t>, Jeffery </a:t>
            </a:r>
            <a:r>
              <a:rPr lang="en-US" dirty="0" err="1"/>
              <a:t>Gibeling</a:t>
            </a:r>
            <a:r>
              <a:rPr lang="en-US" dirty="0"/>
              <a:t>, Joost </a:t>
            </a:r>
            <a:r>
              <a:rPr lang="en-US" dirty="0" err="1"/>
              <a:t>Vlassak</a:t>
            </a:r>
            <a:endParaRPr lang="en-US" dirty="0"/>
          </a:p>
          <a:p>
            <a:endParaRPr lang="en-US" dirty="0"/>
          </a:p>
          <a:p>
            <a:r>
              <a:rPr lang="en-US" dirty="0"/>
              <a:t>Huggins – Established the materials science department at Stanford where he worked on mechanical behavior of materials, crystal growth, solid state diffusion. He was one of the founders of the Materials Research Society in 1973. Was still publishing as of 2016. Son of Flory-Huggins which describes thermodynamics of mixing for polymer solutions. HES STILL ALIVE AT 94. </a:t>
            </a:r>
          </a:p>
          <a:p>
            <a:endParaRPr lang="en-US" dirty="0"/>
          </a:p>
          <a:p>
            <a:r>
              <a:rPr lang="en-US" dirty="0"/>
              <a:t>John Wulff – Pretty limited information on him but it appears that he was beloved as a teacher at MIT (and taught intro to solid state chemistry) and his research focused on solid state diffusion of metals (lots of sintering studies, surface tension of solid metals, </a:t>
            </a:r>
            <a:r>
              <a:rPr lang="en-US" dirty="0" err="1"/>
              <a:t>etc</a:t>
            </a:r>
            <a:r>
              <a:rPr lang="en-US" dirty="0"/>
              <a:t>). He published a book on the structure of materials in 1964.</a:t>
            </a:r>
          </a:p>
          <a:p>
            <a:endParaRPr lang="en-US" dirty="0"/>
          </a:p>
          <a:p>
            <a:r>
              <a:rPr lang="en-US" dirty="0"/>
              <a:t>Walther Gerlach – Received his degree in 1912 under </a:t>
            </a:r>
            <a:r>
              <a:rPr lang="en-US" dirty="0" err="1"/>
              <a:t>Paschen</a:t>
            </a:r>
            <a:r>
              <a:rPr lang="en-US" dirty="0"/>
              <a:t>. In 1922 he was one of the scientists who discovered spin quantization in magnetic fields (Stern—Gerlach experiment). In 1925 -1929 he spent time as a professor at the </a:t>
            </a:r>
            <a:r>
              <a:rPr lang="en-US" dirty="0" err="1"/>
              <a:t>Universitat</a:t>
            </a:r>
            <a:r>
              <a:rPr lang="en-US" dirty="0"/>
              <a:t> Tubingen when he mentored John Wulff. He then worked for the </a:t>
            </a:r>
            <a:r>
              <a:rPr lang="en-US" dirty="0" err="1"/>
              <a:t>universitat</a:t>
            </a:r>
            <a:r>
              <a:rPr lang="en-US" dirty="0"/>
              <a:t> </a:t>
            </a:r>
            <a:r>
              <a:rPr lang="en-US" dirty="0" err="1"/>
              <a:t>munchen</a:t>
            </a:r>
            <a:r>
              <a:rPr lang="en-US" dirty="0"/>
              <a:t> (Munich) from 1929-1937. From 1937-1945 he was on the advisory board for the Kaiser </a:t>
            </a:r>
            <a:r>
              <a:rPr lang="en-US" dirty="0" err="1"/>
              <a:t>Wilhem</a:t>
            </a:r>
            <a:r>
              <a:rPr lang="en-US" dirty="0"/>
              <a:t> Gesellschaft (KWG) in Germany. He was arrested by the Americans in 1945 because of the KWG’s hand in human experiments with the Nazi’s. The KWG was then absorbed by the Max Planck institute and in 1946 Gerlach was allowed to return to Germany to continue science work. </a:t>
            </a:r>
          </a:p>
          <a:p>
            <a:endParaRPr lang="en-US" dirty="0"/>
          </a:p>
          <a:p>
            <a:r>
              <a:rPr lang="en-US" dirty="0"/>
              <a:t>Friedrich </a:t>
            </a:r>
            <a:r>
              <a:rPr lang="en-US" dirty="0" err="1"/>
              <a:t>Paschen</a:t>
            </a:r>
            <a:r>
              <a:rPr lang="en-US" dirty="0"/>
              <a:t> – Louis Carl Heinrich Friedrich </a:t>
            </a:r>
            <a:r>
              <a:rPr lang="en-US" dirty="0" err="1"/>
              <a:t>Paschen</a:t>
            </a:r>
            <a:r>
              <a:rPr lang="en-US" dirty="0"/>
              <a:t> was known for his work now known as the </a:t>
            </a:r>
            <a:r>
              <a:rPr lang="en-US" dirty="0" err="1"/>
              <a:t>Paschen</a:t>
            </a:r>
            <a:r>
              <a:rPr lang="en-US" dirty="0"/>
              <a:t> series. The </a:t>
            </a:r>
            <a:r>
              <a:rPr lang="en-US" dirty="0" err="1"/>
              <a:t>Paschen</a:t>
            </a:r>
            <a:r>
              <a:rPr lang="en-US" dirty="0"/>
              <a:t> curve plots breakdown voltage as a function of pressure for gases. This describes the voltage and pressure relationship needed to cause an arc between two plates.</a:t>
            </a:r>
          </a:p>
          <a:p>
            <a:endParaRPr lang="en-US" dirty="0"/>
          </a:p>
          <a:p>
            <a:r>
              <a:rPr lang="en-US" dirty="0"/>
              <a:t>August Kundt – Most notable accomplishments include his work in anomalous dispersion (when refractive index increases with with increasing wavelength (opposite of normal dispersion)) and the </a:t>
            </a:r>
            <a:r>
              <a:rPr lang="en-US" dirty="0" err="1"/>
              <a:t>invension</a:t>
            </a:r>
            <a:r>
              <a:rPr lang="en-US" dirty="0"/>
              <a:t> of Kundt’s tube where a fine powder suspended in an air wave in a tube will have regions of high and low concentration. </a:t>
            </a:r>
          </a:p>
          <a:p>
            <a:endParaRPr lang="en-US" dirty="0"/>
          </a:p>
          <a:p>
            <a:r>
              <a:rPr lang="en-US" dirty="0"/>
              <a:t>Heinrich (Gustav) Magnus – An experimentalist who for much of his career was a chemist, however the later part of which he branched into physics where he studied what is now known as the Magnus effect which describes how a spinning projectile moves through a fluid.</a:t>
            </a:r>
          </a:p>
          <a:p>
            <a:endParaRPr lang="en-US" dirty="0"/>
          </a:p>
          <a:p>
            <a:r>
              <a:rPr lang="en-US" dirty="0" err="1"/>
              <a:t>Eilhard</a:t>
            </a:r>
            <a:r>
              <a:rPr lang="en-US" dirty="0"/>
              <a:t> </a:t>
            </a:r>
            <a:r>
              <a:rPr lang="en-US" dirty="0" err="1"/>
              <a:t>Mitscherlich</a:t>
            </a:r>
            <a:r>
              <a:rPr lang="en-US" dirty="0"/>
              <a:t> – Originally went to school in 1811 for philology (the study of oral history) with a concentration in Persian. He wanted to go work in the Persian embassy that Napoleon was setting up, however Napoleon’s retirement ended this dream. Instead, he decided to study medicine so he could travel to Persia. However, when he started his chemistry classes he was so enamored he decided to become a chemist. He then worked in identifying compositions of various phosphates and other chemicals, before he began theorizing on crystallography. He discovered allotropy AND polymorphism!</a:t>
            </a:r>
          </a:p>
        </p:txBody>
      </p:sp>
      <p:sp>
        <p:nvSpPr>
          <p:cNvPr id="4" name="Slide Number Placeholder 3"/>
          <p:cNvSpPr>
            <a:spLocks noGrp="1"/>
          </p:cNvSpPr>
          <p:nvPr>
            <p:ph type="sldNum" sz="quarter" idx="5"/>
          </p:nvPr>
        </p:nvSpPr>
        <p:spPr/>
        <p:txBody>
          <a:bodyPr/>
          <a:lstStyle/>
          <a:p>
            <a:fld id="{8EDBD1CD-CBB1-EE4A-8DA2-9747214209D8}" type="slidenum">
              <a:rPr lang="en-US" smtClean="0"/>
              <a:t>2</a:t>
            </a:fld>
            <a:endParaRPr lang="en-US"/>
          </a:p>
        </p:txBody>
      </p:sp>
    </p:spTree>
    <p:extLst>
      <p:ext uri="{BB962C8B-B14F-4D97-AF65-F5344CB8AC3E}">
        <p14:creationId xmlns:p14="http://schemas.microsoft.com/office/powerpoint/2010/main" val="231988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BD1CD-CBB1-EE4A-8DA2-9747214209D8}" type="slidenum">
              <a:rPr lang="en-US" smtClean="0"/>
              <a:t>3</a:t>
            </a:fld>
            <a:endParaRPr lang="en-US"/>
          </a:p>
        </p:txBody>
      </p:sp>
    </p:spTree>
    <p:extLst>
      <p:ext uri="{BB962C8B-B14F-4D97-AF65-F5344CB8AC3E}">
        <p14:creationId xmlns:p14="http://schemas.microsoft.com/office/powerpoint/2010/main" val="141066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Wulff has a post-doc with Hans Geiger</a:t>
            </a:r>
          </a:p>
          <a:p>
            <a:endParaRPr lang="en-US" dirty="0"/>
          </a:p>
          <a:p>
            <a:r>
              <a:rPr lang="en-US" dirty="0"/>
              <a:t>Hans Geiger is well known for his experimentation which led to the discovery of the atom and helped many Nobel prize winners.</a:t>
            </a:r>
          </a:p>
          <a:p>
            <a:endParaRPr lang="en-US" dirty="0"/>
          </a:p>
          <a:p>
            <a:r>
              <a:rPr lang="en-US" dirty="0"/>
              <a:t>One of these Nobel prize winners was especially well known for the experiments that Geiger did when he worked as a research scientist. Ernest Rutherford – well known for the Rutherford model of the atom – also made significant contributions to research on radioactive materials.</a:t>
            </a:r>
          </a:p>
          <a:p>
            <a:endParaRPr lang="en-US" dirty="0"/>
          </a:p>
          <a:p>
            <a:r>
              <a:rPr lang="en-US" dirty="0"/>
              <a:t>If you remember from your high school chemistry classes, the Rutherford model of the atom was well known for disproving another theory.</a:t>
            </a:r>
          </a:p>
        </p:txBody>
      </p:sp>
      <p:sp>
        <p:nvSpPr>
          <p:cNvPr id="4" name="Slide Number Placeholder 3"/>
          <p:cNvSpPr>
            <a:spLocks noGrp="1"/>
          </p:cNvSpPr>
          <p:nvPr>
            <p:ph type="sldNum" sz="quarter" idx="5"/>
          </p:nvPr>
        </p:nvSpPr>
        <p:spPr/>
        <p:txBody>
          <a:bodyPr/>
          <a:lstStyle/>
          <a:p>
            <a:fld id="{8EDBD1CD-CBB1-EE4A-8DA2-9747214209D8}" type="slidenum">
              <a:rPr lang="en-US" smtClean="0"/>
              <a:t>4</a:t>
            </a:fld>
            <a:endParaRPr lang="en-US"/>
          </a:p>
        </p:txBody>
      </p:sp>
    </p:spTree>
    <p:extLst>
      <p:ext uri="{BB962C8B-B14F-4D97-AF65-F5344CB8AC3E}">
        <p14:creationId xmlns:p14="http://schemas.microsoft.com/office/powerpoint/2010/main" val="275265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theory was JJ Thomson’s plum pudding model, who also happened to be Rutherford’s advisor. Although his end model was wrong, Thompson also made huge contributions to the science world, he was a Nobel prize winner himself, who showed that electrons and isotopes existed. Note that is discovery of isotopes came AFTER (1913) the discovery of the nucleus (1911). His theory needed to be disproven for this other discovery!</a:t>
            </a:r>
          </a:p>
          <a:p>
            <a:endParaRPr lang="en-US" dirty="0"/>
          </a:p>
          <a:p>
            <a:r>
              <a:rPr lang="en-US" dirty="0"/>
              <a:t>JJ Thomson  went to college at 14!!  And he studied under two well known scientists. John William Strutt, better known as Lord Rayleigh, is most well known for his theories about elastic scattering of light by particles much smaller than their wavelength. He had many other contributions in the fields of wave and fluid dynamics</a:t>
            </a:r>
          </a:p>
          <a:p>
            <a:endParaRPr lang="en-US" dirty="0"/>
          </a:p>
          <a:p>
            <a:r>
              <a:rPr lang="en-US" dirty="0"/>
              <a:t>The second of which was Edward Routh </a:t>
            </a:r>
          </a:p>
        </p:txBody>
      </p:sp>
      <p:sp>
        <p:nvSpPr>
          <p:cNvPr id="4" name="Slide Number Placeholder 3"/>
          <p:cNvSpPr>
            <a:spLocks noGrp="1"/>
          </p:cNvSpPr>
          <p:nvPr>
            <p:ph type="sldNum" sz="quarter" idx="5"/>
          </p:nvPr>
        </p:nvSpPr>
        <p:spPr/>
        <p:txBody>
          <a:bodyPr/>
          <a:lstStyle/>
          <a:p>
            <a:fld id="{8EDBD1CD-CBB1-EE4A-8DA2-9747214209D8}" type="slidenum">
              <a:rPr lang="en-US" smtClean="0"/>
              <a:t>5</a:t>
            </a:fld>
            <a:endParaRPr lang="en-US"/>
          </a:p>
        </p:txBody>
      </p:sp>
    </p:spTree>
    <p:extLst>
      <p:ext uri="{BB962C8B-B14F-4D97-AF65-F5344CB8AC3E}">
        <p14:creationId xmlns:p14="http://schemas.microsoft.com/office/powerpoint/2010/main" val="28195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Gustav Kirchhoff – best known for Kirchhoff’s Law (current flowing into a node must be equal to the sum of the currents leaving, sum of voltages around a closed loop must be zero). He was the advisor of Arthur Schuster (who’s accomplishments include coining the term “antimatter” and the periodogram analysis which helps to establish statistically important frequencies) who later worked and mentored Rutherford.</a:t>
            </a:r>
          </a:p>
          <a:p>
            <a:endParaRPr lang="en-US" dirty="0"/>
          </a:p>
          <a:p>
            <a:r>
              <a:rPr lang="en-US" dirty="0"/>
              <a:t>James Clerk Maxwell – Who is well known amongst material scientists for the creation of Maxwell relations (relationships between thermodynamic variables), the Maxwell-Boltzmann distribution describing statistical thermodynamics, the idea that electrical and magnetic fields travel as waves at the speed of light.</a:t>
            </a:r>
          </a:p>
          <a:p>
            <a:endParaRPr lang="en-US" dirty="0"/>
          </a:p>
          <a:p>
            <a:r>
              <a:rPr lang="en-US" dirty="0"/>
              <a:t>Charles Darwin – I don’t think much needs to be said about him</a:t>
            </a:r>
          </a:p>
          <a:p>
            <a:endParaRPr lang="en-US" dirty="0"/>
          </a:p>
          <a:p>
            <a:r>
              <a:rPr lang="en-US" dirty="0"/>
              <a:t>Robert Bunsen – aka the inventor of the Bunsen burner! He also helped discover the best antidote for arsenic poisoning (accidentally). He should be a lesson in lab safety as he himself got arsenic poisoning (and nearly died!) and blinded himself in his right eye from working on cacodyl (an arsenic based toxic oily liquid) which spontaneously combusts in air. He also used electrolysis to produced pure metals (Cr, Mg, Al, Mn, Na, Ba, Ca, Li). It was actually his work with Kirchhoff which led the to invention of the Bunsen burner. His connections to Rutherford are Edward Frankland, who was involved with the discovery of Helium, and Alexander William Bickerton, who is most well known for mentoring Rutherford…</a:t>
            </a:r>
          </a:p>
          <a:p>
            <a:endParaRPr lang="en-US" dirty="0"/>
          </a:p>
          <a:p>
            <a:r>
              <a:rPr lang="en-US" dirty="0"/>
              <a:t>Justus von Liebig – He mostly just has a really cool name. He is considered one of the founders of organic chemistry </a:t>
            </a:r>
            <a:r>
              <a:rPr lang="en-US" dirty="0" err="1"/>
              <a:t>whos</a:t>
            </a:r>
            <a:r>
              <a:rPr lang="en-US" dirty="0"/>
              <a:t> worked contributed to agricultural and biological communities. He did extensive research of nitrogen and how plant growth was dependent on the availability of the scarcest nutrient. He also created a company which made beef bouillon cubes. </a:t>
            </a:r>
          </a:p>
          <a:p>
            <a:endParaRPr lang="en-US" dirty="0"/>
          </a:p>
          <a:p>
            <a:r>
              <a:rPr lang="en-US" dirty="0"/>
              <a:t>Von Liebig after studying with a guy by the name of Kastner, left (maybe because of a scandal) to work for Joseph Louis Gay-Lussac who is well known for his work on gases. Through Claude Louis </a:t>
            </a:r>
            <a:r>
              <a:rPr lang="en-US" dirty="0" err="1"/>
              <a:t>Berthollet</a:t>
            </a:r>
            <a:r>
              <a:rPr lang="en-US" dirty="0"/>
              <a:t> (who worked on reverse chemical reactions and founded current chemical nomenclature), is Antoine- Laurent de Lavoisier.  He discovered that oxygen plays a significant role in the combustion process, helped make the metric system, helped form the first list of elements which then led him to predict the existence of silicon! He was also the first to pitch the conservation of mass idea. His wife, Marie-Anne Lavoisier was his lab assistance and was instrumental in the standardization of the scientific method! They married when Antoine was 28 and </a:t>
            </a:r>
            <a:r>
              <a:rPr lang="en-US" dirty="0" err="1"/>
              <a:t>Marrie</a:t>
            </a:r>
            <a:r>
              <a:rPr lang="en-US" dirty="0"/>
              <a:t>-Anne was 13… BUT he did this to save her from having to marry a 50 year old and he let her work in his lab… He was involved in some sketchy activities which he supposedly did to fund his research. He committed tax fraud and was an underground tobacco dealer so he was guillotined during the French Revolution. </a:t>
            </a:r>
          </a:p>
        </p:txBody>
      </p:sp>
      <p:sp>
        <p:nvSpPr>
          <p:cNvPr id="4" name="Slide Number Placeholder 3"/>
          <p:cNvSpPr>
            <a:spLocks noGrp="1"/>
          </p:cNvSpPr>
          <p:nvPr>
            <p:ph type="sldNum" sz="quarter" idx="5"/>
          </p:nvPr>
        </p:nvSpPr>
        <p:spPr/>
        <p:txBody>
          <a:bodyPr/>
          <a:lstStyle/>
          <a:p>
            <a:fld id="{8EDBD1CD-CBB1-EE4A-8DA2-9747214209D8}" type="slidenum">
              <a:rPr lang="en-US" smtClean="0"/>
              <a:t>6</a:t>
            </a:fld>
            <a:endParaRPr lang="en-US"/>
          </a:p>
        </p:txBody>
      </p:sp>
    </p:spTree>
    <p:extLst>
      <p:ext uri="{BB962C8B-B14F-4D97-AF65-F5344CB8AC3E}">
        <p14:creationId xmlns:p14="http://schemas.microsoft.com/office/powerpoint/2010/main" val="417030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BD1CD-CBB1-EE4A-8DA2-9747214209D8}" type="slidenum">
              <a:rPr lang="en-US" smtClean="0"/>
              <a:t>7</a:t>
            </a:fld>
            <a:endParaRPr lang="en-US"/>
          </a:p>
        </p:txBody>
      </p:sp>
    </p:spTree>
    <p:extLst>
      <p:ext uri="{BB962C8B-B14F-4D97-AF65-F5344CB8AC3E}">
        <p14:creationId xmlns:p14="http://schemas.microsoft.com/office/powerpoint/2010/main" val="210005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BD1CD-CBB1-EE4A-8DA2-9747214209D8}" type="slidenum">
              <a:rPr lang="en-US" smtClean="0"/>
              <a:t>8</a:t>
            </a:fld>
            <a:endParaRPr lang="en-US"/>
          </a:p>
        </p:txBody>
      </p:sp>
    </p:spTree>
    <p:extLst>
      <p:ext uri="{BB962C8B-B14F-4D97-AF65-F5344CB8AC3E}">
        <p14:creationId xmlns:p14="http://schemas.microsoft.com/office/powerpoint/2010/main" val="29776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BD1CD-CBB1-EE4A-8DA2-9747214209D8}" type="slidenum">
              <a:rPr lang="en-US" smtClean="0"/>
              <a:t>9</a:t>
            </a:fld>
            <a:endParaRPr lang="en-US"/>
          </a:p>
        </p:txBody>
      </p:sp>
    </p:spTree>
    <p:extLst>
      <p:ext uri="{BB962C8B-B14F-4D97-AF65-F5344CB8AC3E}">
        <p14:creationId xmlns:p14="http://schemas.microsoft.com/office/powerpoint/2010/main" val="58652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A299-2C81-B52D-573F-E1F694CF5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07EB31-ECCF-AECC-B6FC-848B31237A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1EB880-372F-7B63-115E-E46DCD1B09E5}"/>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5" name="Footer Placeholder 4">
            <a:extLst>
              <a:ext uri="{FF2B5EF4-FFF2-40B4-BE49-F238E27FC236}">
                <a16:creationId xmlns:a16="http://schemas.microsoft.com/office/drawing/2014/main" id="{FCF95233-49F5-4804-0F2B-5E3A8C475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3AFD5-73C7-85B6-F8A7-D7900E142584}"/>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175283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1FF4-4865-3278-E9A2-CC2563CDB5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A2B396-B067-0681-8F08-1DDAC38A4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7B951-EDB5-7260-BE6D-771F7A5F4CD9}"/>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5" name="Footer Placeholder 4">
            <a:extLst>
              <a:ext uri="{FF2B5EF4-FFF2-40B4-BE49-F238E27FC236}">
                <a16:creationId xmlns:a16="http://schemas.microsoft.com/office/drawing/2014/main" id="{2F6415BD-DD4E-DD37-649B-5BB3ECDEF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553EA-3540-2A92-7AE3-7B04D360E099}"/>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414442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4D278-AD7D-B10F-44B6-FF45566D06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E1CDDC-787B-0AD6-A9F5-6F4F77F6D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A2FB7-B54C-BC77-270E-F67E2619FC50}"/>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5" name="Footer Placeholder 4">
            <a:extLst>
              <a:ext uri="{FF2B5EF4-FFF2-40B4-BE49-F238E27FC236}">
                <a16:creationId xmlns:a16="http://schemas.microsoft.com/office/drawing/2014/main" id="{1DEA2E8E-6BC1-3CB6-3E7E-62644F206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3DB74-48BF-EB56-F1FE-B62C24A6D5E1}"/>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122902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3645-0005-D79A-972E-0172CDB2377E}"/>
              </a:ext>
            </a:extLst>
          </p:cNvPr>
          <p:cNvSpPr>
            <a:spLocks noGrp="1"/>
          </p:cNvSpPr>
          <p:nvPr>
            <p:ph type="title"/>
          </p:nvPr>
        </p:nvSpPr>
        <p:spPr>
          <a:xfrm>
            <a:off x="838200" y="1825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FF44709-A39A-1825-C440-7CA5A3ECE104}"/>
              </a:ext>
            </a:extLst>
          </p:cNvPr>
          <p:cNvSpPr>
            <a:spLocks noGrp="1"/>
          </p:cNvSpPr>
          <p:nvPr>
            <p:ph idx="1"/>
          </p:nvPr>
        </p:nvSpPr>
        <p:spPr>
          <a:xfrm>
            <a:off x="838200" y="1343818"/>
            <a:ext cx="10515600" cy="4833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7E9A9-6AD0-4E10-D2BC-80B69074E829}"/>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5" name="Footer Placeholder 4">
            <a:extLst>
              <a:ext uri="{FF2B5EF4-FFF2-40B4-BE49-F238E27FC236}">
                <a16:creationId xmlns:a16="http://schemas.microsoft.com/office/drawing/2014/main" id="{1209ACBD-1CDC-A5B3-7F62-BFF1984E9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DEA76-CAE1-D7B0-812F-BB76877EF7A8}"/>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46830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DADC-C7C2-4221-6A63-C7B5D8F809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4193FC-8E4F-95E1-3ACF-03144F33D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8B217E-A205-3A56-0D2A-DE2418F16917}"/>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5" name="Footer Placeholder 4">
            <a:extLst>
              <a:ext uri="{FF2B5EF4-FFF2-40B4-BE49-F238E27FC236}">
                <a16:creationId xmlns:a16="http://schemas.microsoft.com/office/drawing/2014/main" id="{642EDD49-628A-D39B-2813-221426E67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EA75C-A010-9EE3-B3EE-505AF47A374A}"/>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138038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DC5A-B034-863A-D971-5C97CB1310AF}"/>
              </a:ext>
            </a:extLst>
          </p:cNvPr>
          <p:cNvSpPr>
            <a:spLocks noGrp="1"/>
          </p:cNvSpPr>
          <p:nvPr>
            <p:ph type="title"/>
          </p:nvPr>
        </p:nvSpPr>
        <p:spPr>
          <a:xfrm>
            <a:off x="838200" y="1219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7E8467-E7C4-24B7-6B7E-D1B647579905}"/>
              </a:ext>
            </a:extLst>
          </p:cNvPr>
          <p:cNvSpPr>
            <a:spLocks noGrp="1"/>
          </p:cNvSpPr>
          <p:nvPr>
            <p:ph sz="half" idx="1"/>
          </p:nvPr>
        </p:nvSpPr>
        <p:spPr>
          <a:xfrm>
            <a:off x="838200" y="1337762"/>
            <a:ext cx="5181600" cy="4839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0787B-9AFE-290E-E920-52052D273BD1}"/>
              </a:ext>
            </a:extLst>
          </p:cNvPr>
          <p:cNvSpPr>
            <a:spLocks noGrp="1"/>
          </p:cNvSpPr>
          <p:nvPr>
            <p:ph sz="half" idx="2"/>
          </p:nvPr>
        </p:nvSpPr>
        <p:spPr>
          <a:xfrm>
            <a:off x="6172200" y="1337762"/>
            <a:ext cx="5181600" cy="4839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CCEC8-F1B9-61A9-73BD-33BEBD45A190}"/>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6" name="Footer Placeholder 5">
            <a:extLst>
              <a:ext uri="{FF2B5EF4-FFF2-40B4-BE49-F238E27FC236}">
                <a16:creationId xmlns:a16="http://schemas.microsoft.com/office/drawing/2014/main" id="{697829BD-21F3-84C9-CCB9-30F1E4FCF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27AD6-2540-CA4B-D027-336CBE2029E8}"/>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399406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CEC1-A7FD-C02D-8607-AA1815B1D7D2}"/>
              </a:ext>
            </a:extLst>
          </p:cNvPr>
          <p:cNvSpPr>
            <a:spLocks noGrp="1"/>
          </p:cNvSpPr>
          <p:nvPr>
            <p:ph type="title"/>
          </p:nvPr>
        </p:nvSpPr>
        <p:spPr>
          <a:xfrm>
            <a:off x="838200" y="1219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3A6DF-2672-F6FC-F921-E838D441AAC5}"/>
              </a:ext>
            </a:extLst>
          </p:cNvPr>
          <p:cNvSpPr>
            <a:spLocks noGrp="1"/>
          </p:cNvSpPr>
          <p:nvPr>
            <p:ph type="body" idx="1"/>
          </p:nvPr>
        </p:nvSpPr>
        <p:spPr>
          <a:xfrm>
            <a:off x="839788" y="133776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AA36D-9D96-749D-437D-521D713E7B20}"/>
              </a:ext>
            </a:extLst>
          </p:cNvPr>
          <p:cNvSpPr>
            <a:spLocks noGrp="1"/>
          </p:cNvSpPr>
          <p:nvPr>
            <p:ph sz="half" idx="2"/>
          </p:nvPr>
        </p:nvSpPr>
        <p:spPr>
          <a:xfrm>
            <a:off x="839788" y="2161674"/>
            <a:ext cx="5157787" cy="4027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3BC979-B2A6-CE46-14D2-014213C01205}"/>
              </a:ext>
            </a:extLst>
          </p:cNvPr>
          <p:cNvSpPr>
            <a:spLocks noGrp="1"/>
          </p:cNvSpPr>
          <p:nvPr>
            <p:ph type="body" sz="quarter" idx="3"/>
          </p:nvPr>
        </p:nvSpPr>
        <p:spPr>
          <a:xfrm>
            <a:off x="6172200" y="133776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A1F0A6-AB4A-C37D-AC4D-F44D74E7449B}"/>
              </a:ext>
            </a:extLst>
          </p:cNvPr>
          <p:cNvSpPr>
            <a:spLocks noGrp="1"/>
          </p:cNvSpPr>
          <p:nvPr>
            <p:ph sz="quarter" idx="4"/>
          </p:nvPr>
        </p:nvSpPr>
        <p:spPr>
          <a:xfrm>
            <a:off x="6172200" y="2161674"/>
            <a:ext cx="5183188" cy="4027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154968-8916-440C-955F-B281623A992B}"/>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8" name="Footer Placeholder 7">
            <a:extLst>
              <a:ext uri="{FF2B5EF4-FFF2-40B4-BE49-F238E27FC236}">
                <a16:creationId xmlns:a16="http://schemas.microsoft.com/office/drawing/2014/main" id="{70FC0914-423E-EA8A-5CED-A2C3083A90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74428E-6F0F-91A0-7183-6A76886B3C95}"/>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374840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B04C-D857-69CC-3FBC-2CF8C9D731F7}"/>
              </a:ext>
            </a:extLst>
          </p:cNvPr>
          <p:cNvSpPr>
            <a:spLocks noGrp="1"/>
          </p:cNvSpPr>
          <p:nvPr>
            <p:ph type="title"/>
          </p:nvPr>
        </p:nvSpPr>
        <p:spPr>
          <a:xfrm>
            <a:off x="838200" y="12199"/>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F2365FA1-6E42-D572-52A0-15F97CFC1A94}"/>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4" name="Footer Placeholder 3">
            <a:extLst>
              <a:ext uri="{FF2B5EF4-FFF2-40B4-BE49-F238E27FC236}">
                <a16:creationId xmlns:a16="http://schemas.microsoft.com/office/drawing/2014/main" id="{9D8B4FCB-D12F-2BCD-A503-D025164D6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16FC58-FDA7-862C-B899-988382EC16ED}"/>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222213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BDF6D-2A7C-7C81-5A8B-36454FD56C8D}"/>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3" name="Footer Placeholder 2">
            <a:extLst>
              <a:ext uri="{FF2B5EF4-FFF2-40B4-BE49-F238E27FC236}">
                <a16:creationId xmlns:a16="http://schemas.microsoft.com/office/drawing/2014/main" id="{BE29BF42-799C-8B49-5C08-3B96D1B297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62782-F181-2D6B-92D5-3203AB998D14}"/>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995929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488-2B3A-D4F6-5F10-C80F1CA9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454390-CE5E-BF96-3FA1-1A7A57D2B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917054-D7E7-EE20-F017-B73E53B11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0A353B-F972-5ED5-1BF5-5C60815F2A1C}"/>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6" name="Footer Placeholder 5">
            <a:extLst>
              <a:ext uri="{FF2B5EF4-FFF2-40B4-BE49-F238E27FC236}">
                <a16:creationId xmlns:a16="http://schemas.microsoft.com/office/drawing/2014/main" id="{7436C484-C790-583A-68A6-4CB50BFD9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73D54-D06F-C764-4BC3-DE0153F054D7}"/>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28481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3ED4-4215-12B5-F0EF-DC590A58E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A6058A-50DF-7FDA-24F3-D5D714711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E871DE-1728-40C3-A287-6FA699AFC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EBB6C-E367-C199-8FAE-9E2698900425}"/>
              </a:ext>
            </a:extLst>
          </p:cNvPr>
          <p:cNvSpPr>
            <a:spLocks noGrp="1"/>
          </p:cNvSpPr>
          <p:nvPr>
            <p:ph type="dt" sz="half" idx="10"/>
          </p:nvPr>
        </p:nvSpPr>
        <p:spPr/>
        <p:txBody>
          <a:bodyPr/>
          <a:lstStyle/>
          <a:p>
            <a:fld id="{AC6A74F8-DE24-7A40-A2C1-8E40BD23668A}" type="datetimeFigureOut">
              <a:rPr lang="en-US" smtClean="0"/>
              <a:t>9/24/23</a:t>
            </a:fld>
            <a:endParaRPr lang="en-US"/>
          </a:p>
        </p:txBody>
      </p:sp>
      <p:sp>
        <p:nvSpPr>
          <p:cNvPr id="6" name="Footer Placeholder 5">
            <a:extLst>
              <a:ext uri="{FF2B5EF4-FFF2-40B4-BE49-F238E27FC236}">
                <a16:creationId xmlns:a16="http://schemas.microsoft.com/office/drawing/2014/main" id="{299C4F43-2AEA-7909-16BB-A236F3A392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92ECB-C0C7-37FA-2891-C6B708ED36B3}"/>
              </a:ext>
            </a:extLst>
          </p:cNvPr>
          <p:cNvSpPr>
            <a:spLocks noGrp="1"/>
          </p:cNvSpPr>
          <p:nvPr>
            <p:ph type="sldNum" sz="quarter" idx="12"/>
          </p:nvPr>
        </p:nvSpPr>
        <p:spPr/>
        <p:txBody>
          <a:bodyPr/>
          <a:lstStyle/>
          <a:p>
            <a:fld id="{EE0F4868-24AA-1B48-8C5D-91173F588B9F}" type="slidenum">
              <a:rPr lang="en-US" smtClean="0"/>
              <a:t>‹#›</a:t>
            </a:fld>
            <a:endParaRPr lang="en-US"/>
          </a:p>
        </p:txBody>
      </p:sp>
    </p:spTree>
    <p:extLst>
      <p:ext uri="{BB962C8B-B14F-4D97-AF65-F5344CB8AC3E}">
        <p14:creationId xmlns:p14="http://schemas.microsoft.com/office/powerpoint/2010/main" val="187599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196AF0-F7BF-D3B7-CFD4-A54EA6A3A3AC}"/>
              </a:ext>
            </a:extLst>
          </p:cNvPr>
          <p:cNvSpPr>
            <a:spLocks noGrp="1"/>
          </p:cNvSpPr>
          <p:nvPr>
            <p:ph type="title"/>
          </p:nvPr>
        </p:nvSpPr>
        <p:spPr>
          <a:xfrm>
            <a:off x="838200" y="1825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A55F4C-E66A-BEB5-9B1B-DF9BBA041FAD}"/>
              </a:ext>
            </a:extLst>
          </p:cNvPr>
          <p:cNvSpPr>
            <a:spLocks noGrp="1"/>
          </p:cNvSpPr>
          <p:nvPr>
            <p:ph type="body" idx="1"/>
          </p:nvPr>
        </p:nvSpPr>
        <p:spPr>
          <a:xfrm>
            <a:off x="838200" y="1343818"/>
            <a:ext cx="10515600" cy="48331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5C04C-0C1E-8938-4970-E76273127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A74F8-DE24-7A40-A2C1-8E40BD23668A}" type="datetimeFigureOut">
              <a:rPr lang="en-US" smtClean="0"/>
              <a:t>9/24/23</a:t>
            </a:fld>
            <a:endParaRPr lang="en-US"/>
          </a:p>
        </p:txBody>
      </p:sp>
      <p:sp>
        <p:nvSpPr>
          <p:cNvPr id="5" name="Footer Placeholder 4">
            <a:extLst>
              <a:ext uri="{FF2B5EF4-FFF2-40B4-BE49-F238E27FC236}">
                <a16:creationId xmlns:a16="http://schemas.microsoft.com/office/drawing/2014/main" id="{32EBFC61-2E2F-A7EA-793D-EC927519A8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47C1A6-179E-DC8B-4C05-FAA93E21E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F4868-24AA-1B48-8C5D-91173F588B9F}" type="slidenum">
              <a:rPr lang="en-US" smtClean="0"/>
              <a:t>‹#›</a:t>
            </a:fld>
            <a:endParaRPr lang="en-US"/>
          </a:p>
        </p:txBody>
      </p:sp>
    </p:spTree>
    <p:extLst>
      <p:ext uri="{BB962C8B-B14F-4D97-AF65-F5344CB8AC3E}">
        <p14:creationId xmlns:p14="http://schemas.microsoft.com/office/powerpoint/2010/main" val="160992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svg"/><Relationship Id="rId1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1.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jpeg"/><Relationship Id="rId20" Type="http://schemas.openxmlformats.org/officeDocument/2006/relationships/hyperlink" Target="https://physique.ensc-rennes.fr/tp_vitesse_du_son.php" TargetMode="External"/><Relationship Id="rId1" Type="http://schemas.openxmlformats.org/officeDocument/2006/relationships/slideLayout" Target="../slideLayouts/slideLayout2.xml"/><Relationship Id="rId6" Type="http://schemas.openxmlformats.org/officeDocument/2006/relationships/hyperlink" Target="https://engineering.stanford.edu/people/robert-huggins" TargetMode="External"/><Relationship Id="rId11" Type="http://schemas.microsoft.com/office/2007/relationships/hdphoto" Target="../media/hdphoto2.wdp"/><Relationship Id="rId5" Type="http://schemas.openxmlformats.org/officeDocument/2006/relationships/image" Target="../media/image4.jpg"/><Relationship Id="rId15" Type="http://schemas.openxmlformats.org/officeDocument/2006/relationships/image" Target="../media/image10.jpeg"/><Relationship Id="rId10" Type="http://schemas.openxmlformats.org/officeDocument/2006/relationships/image" Target="../media/image8.png"/><Relationship Id="rId19"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7.jpe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svg"/><Relationship Id="rId9" Type="http://schemas.openxmlformats.org/officeDocument/2006/relationships/hyperlink" Target="https://classnotes.org.in/class-9/structure-of-an-atom/rutherford-model-at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2.svg"/><Relationship Id="rId10" Type="http://schemas.openxmlformats.org/officeDocument/2006/relationships/hyperlink" Target="https://www.teachoo.com/12778/3451/Plum-Pudding-Model-of-Atom-JJ-Thomson-s-Model/category/Concepts/" TargetMode="External"/><Relationship Id="rId4" Type="http://schemas.openxmlformats.org/officeDocument/2006/relationships/image" Target="../media/image1.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sv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21.jpeg"/><Relationship Id="rId3" Type="http://schemas.openxmlformats.org/officeDocument/2006/relationships/image" Target="../media/image29.jpeg"/><Relationship Id="rId7" Type="http://schemas.openxmlformats.org/officeDocument/2006/relationships/image" Target="../media/image33.svg"/><Relationship Id="rId12"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15.jpeg"/><Relationship Id="rId5" Type="http://schemas.openxmlformats.org/officeDocument/2006/relationships/image" Target="../media/image31.jpeg"/><Relationship Id="rId10" Type="http://schemas.openxmlformats.org/officeDocument/2006/relationships/image" Target="../media/image2.svg"/><Relationship Id="rId4" Type="http://schemas.openxmlformats.org/officeDocument/2006/relationships/image" Target="../media/image30.jpeg"/><Relationship Id="rId9" Type="http://schemas.openxmlformats.org/officeDocument/2006/relationships/image" Target="../media/image1.pn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6D57-EA65-4844-06BF-CA23C7FB26ED}"/>
              </a:ext>
            </a:extLst>
          </p:cNvPr>
          <p:cNvSpPr>
            <a:spLocks noGrp="1"/>
          </p:cNvSpPr>
          <p:nvPr>
            <p:ph type="ctrTitle"/>
          </p:nvPr>
        </p:nvSpPr>
        <p:spPr>
          <a:xfrm>
            <a:off x="1987138" y="1122363"/>
            <a:ext cx="9144000" cy="2387600"/>
          </a:xfrm>
        </p:spPr>
        <p:txBody>
          <a:bodyPr>
            <a:normAutofit/>
          </a:bodyPr>
          <a:lstStyle/>
          <a:p>
            <a:r>
              <a:rPr lang="en-US" sz="6600" b="1" dirty="0">
                <a:solidFill>
                  <a:srgbClr val="4E4D49"/>
                </a:solidFill>
                <a:latin typeface="Georgia Pro Semibold" panose="02040502050405020303" pitchFamily="18" charset="0"/>
                <a:cs typeface="Aptos Serif" panose="020B0604020202020204" pitchFamily="34" charset="0"/>
              </a:rPr>
              <a:t>academic family tree</a:t>
            </a:r>
          </a:p>
        </p:txBody>
      </p:sp>
      <p:sp>
        <p:nvSpPr>
          <p:cNvPr id="3" name="Subtitle 2">
            <a:extLst>
              <a:ext uri="{FF2B5EF4-FFF2-40B4-BE49-F238E27FC236}">
                <a16:creationId xmlns:a16="http://schemas.microsoft.com/office/drawing/2014/main" id="{55044D3B-D2BF-D1B9-4A3C-DE5A009C5C3B}"/>
              </a:ext>
            </a:extLst>
          </p:cNvPr>
          <p:cNvSpPr>
            <a:spLocks noGrp="1"/>
          </p:cNvSpPr>
          <p:nvPr>
            <p:ph type="subTitle" idx="1"/>
          </p:nvPr>
        </p:nvSpPr>
        <p:spPr/>
        <p:txBody>
          <a:bodyPr>
            <a:normAutofit/>
          </a:bodyPr>
          <a:lstStyle/>
          <a:p>
            <a:r>
              <a:rPr lang="en-US" sz="1800" b="1" dirty="0" err="1">
                <a:solidFill>
                  <a:srgbClr val="4E4D49"/>
                </a:solidFill>
                <a:latin typeface="Georgia Pro Semibold" panose="02040502050405020303" pitchFamily="18" charset="0"/>
              </a:rPr>
              <a:t>Dogbone</a:t>
            </a:r>
            <a:r>
              <a:rPr lang="en-US" sz="1800" b="1" dirty="0">
                <a:solidFill>
                  <a:srgbClr val="4E4D49"/>
                </a:solidFill>
                <a:latin typeface="Georgia Pro Semibold" panose="02040502050405020303" pitchFamily="18" charset="0"/>
              </a:rPr>
              <a:t> Presentation</a:t>
            </a:r>
          </a:p>
          <a:p>
            <a:r>
              <a:rPr lang="en-US" sz="1800" b="1" dirty="0">
                <a:solidFill>
                  <a:srgbClr val="4E4D49"/>
                </a:solidFill>
                <a:latin typeface="Georgia Pro Semibold" panose="02040502050405020303" pitchFamily="18" charset="0"/>
              </a:rPr>
              <a:t>Catherine Barrie</a:t>
            </a:r>
          </a:p>
          <a:p>
            <a:r>
              <a:rPr lang="en-US" sz="1800" b="1" dirty="0">
                <a:solidFill>
                  <a:srgbClr val="4E4D49"/>
                </a:solidFill>
                <a:latin typeface="Georgia Pro Semibold" panose="02040502050405020303" pitchFamily="18" charset="0"/>
              </a:rPr>
              <a:t>September 25, 2023</a:t>
            </a:r>
          </a:p>
        </p:txBody>
      </p:sp>
      <p:pic>
        <p:nvPicPr>
          <p:cNvPr id="11" name="Graphic 10">
            <a:extLst>
              <a:ext uri="{FF2B5EF4-FFF2-40B4-BE49-F238E27FC236}">
                <a16:creationId xmlns:a16="http://schemas.microsoft.com/office/drawing/2014/main" id="{52DBE89F-19F9-1556-C441-E4BD33708C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8490"/>
          <a:stretch/>
        </p:blipFill>
        <p:spPr>
          <a:xfrm>
            <a:off x="1126012" y="2577887"/>
            <a:ext cx="1229261" cy="1024151"/>
          </a:xfrm>
          <a:prstGeom prst="rect">
            <a:avLst/>
          </a:prstGeom>
        </p:spPr>
      </p:pic>
    </p:spTree>
    <p:extLst>
      <p:ext uri="{BB962C8B-B14F-4D97-AF65-F5344CB8AC3E}">
        <p14:creationId xmlns:p14="http://schemas.microsoft.com/office/powerpoint/2010/main" val="16785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70FC-47EA-5004-A49A-A8F6C512A6F4}"/>
              </a:ext>
            </a:extLst>
          </p:cNvPr>
          <p:cNvSpPr>
            <a:spLocks noGrp="1"/>
          </p:cNvSpPr>
          <p:nvPr>
            <p:ph type="title"/>
          </p:nvPr>
        </p:nvSpPr>
        <p:spPr/>
        <p:txBody>
          <a:bodyPr/>
          <a:lstStyle/>
          <a:p>
            <a:r>
              <a:rPr lang="en-US" dirty="0"/>
              <a:t>Direct Line</a:t>
            </a:r>
          </a:p>
        </p:txBody>
      </p:sp>
      <p:grpSp>
        <p:nvGrpSpPr>
          <p:cNvPr id="39" name="Nix">
            <a:extLst>
              <a:ext uri="{FF2B5EF4-FFF2-40B4-BE49-F238E27FC236}">
                <a16:creationId xmlns:a16="http://schemas.microsoft.com/office/drawing/2014/main" id="{9078898D-CC74-A17B-55DE-6A233347FCC4}"/>
              </a:ext>
            </a:extLst>
          </p:cNvPr>
          <p:cNvGrpSpPr/>
          <p:nvPr/>
        </p:nvGrpSpPr>
        <p:grpSpPr>
          <a:xfrm>
            <a:off x="2399523" y="1125248"/>
            <a:ext cx="1566475" cy="2527567"/>
            <a:chOff x="2363182" y="1944689"/>
            <a:chExt cx="1566475" cy="2527567"/>
          </a:xfrm>
        </p:grpSpPr>
        <p:grpSp>
          <p:nvGrpSpPr>
            <p:cNvPr id="18" name="Group 17">
              <a:extLst>
                <a:ext uri="{FF2B5EF4-FFF2-40B4-BE49-F238E27FC236}">
                  <a16:creationId xmlns:a16="http://schemas.microsoft.com/office/drawing/2014/main" id="{904CFCFC-12AD-3028-0C01-48426DCAA3C1}"/>
                </a:ext>
              </a:extLst>
            </p:cNvPr>
            <p:cNvGrpSpPr/>
            <p:nvPr/>
          </p:nvGrpSpPr>
          <p:grpSpPr>
            <a:xfrm>
              <a:off x="2363182" y="1944689"/>
              <a:ext cx="1524983" cy="2527567"/>
              <a:chOff x="5235046" y="3145021"/>
              <a:chExt cx="860954" cy="1426979"/>
            </a:xfrm>
          </p:grpSpPr>
          <p:sp>
            <p:nvSpPr>
              <p:cNvPr id="19" name="Rounded Rectangle 18">
                <a:extLst>
                  <a:ext uri="{FF2B5EF4-FFF2-40B4-BE49-F238E27FC236}">
                    <a16:creationId xmlns:a16="http://schemas.microsoft.com/office/drawing/2014/main" id="{A944DF24-4A5C-22B1-9A65-B3D707E4A093}"/>
                  </a:ext>
                </a:extLst>
              </p:cNvPr>
              <p:cNvSpPr>
                <a:spLocks noChangeAspect="1"/>
              </p:cNvSpPr>
              <p:nvPr/>
            </p:nvSpPr>
            <p:spPr>
              <a:xfrm>
                <a:off x="5235046" y="3145021"/>
                <a:ext cx="860954" cy="1426979"/>
              </a:xfrm>
              <a:prstGeom prst="roundRect">
                <a:avLst>
                  <a:gd name="adj" fmla="val 9963"/>
                </a:avLst>
              </a:prstGeom>
              <a:solidFill>
                <a:srgbClr val="FFFF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ardrop 19">
                <a:extLst>
                  <a:ext uri="{FF2B5EF4-FFF2-40B4-BE49-F238E27FC236}">
                    <a16:creationId xmlns:a16="http://schemas.microsoft.com/office/drawing/2014/main" id="{51A8AC61-478D-C420-F769-81D5E9EB55F2}"/>
                  </a:ext>
                </a:extLst>
              </p:cNvPr>
              <p:cNvSpPr/>
              <p:nvPr/>
            </p:nvSpPr>
            <p:spPr>
              <a:xfrm>
                <a:off x="5360722" y="3271951"/>
                <a:ext cx="609601" cy="586560"/>
              </a:xfrm>
              <a:prstGeom prst="teardrop">
                <a:avLst/>
              </a:prstGeom>
              <a:blipFill dpi="0" rotWithShape="1">
                <a:blip r:embed="rId3">
                  <a:extLst>
                    <a:ext uri="{BEBA8EAE-BF5A-486C-A8C5-ECC9F3942E4B}">
                      <a14:imgProps xmlns:a14="http://schemas.microsoft.com/office/drawing/2010/main">
                        <a14:imgLayer r:embed="rId4">
                          <a14:imgEffect>
                            <a14:saturation sat="0"/>
                          </a14:imgEffect>
                          <a14:imgEffect>
                            <a14:brightnessContrast contrast="-20000"/>
                          </a14:imgEffect>
                        </a14:imgLayer>
                      </a14:imgProps>
                    </a:ext>
                  </a:extLst>
                </a:blip>
                <a:srcRect/>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91EB3C5E-35EF-91E8-D4BA-8F0B2D41A608}"/>
                </a:ext>
              </a:extLst>
            </p:cNvPr>
            <p:cNvSpPr txBox="1"/>
            <p:nvPr/>
          </p:nvSpPr>
          <p:spPr>
            <a:xfrm>
              <a:off x="2414036" y="3237064"/>
              <a:ext cx="1251521" cy="605294"/>
            </a:xfrm>
            <a:prstGeom prst="rect">
              <a:avLst/>
            </a:prstGeom>
            <a:noFill/>
          </p:spPr>
          <p:txBody>
            <a:bodyPr wrap="square" rtlCol="0">
              <a:spAutoFit/>
            </a:bodyPr>
            <a:lstStyle/>
            <a:p>
              <a:pPr>
                <a:lnSpc>
                  <a:spcPts val="1960"/>
                </a:lnSpc>
              </a:pPr>
              <a:r>
                <a:rPr lang="en-US" dirty="0"/>
                <a:t>William D.</a:t>
              </a:r>
            </a:p>
            <a:p>
              <a:pPr>
                <a:lnSpc>
                  <a:spcPts val="1960"/>
                </a:lnSpc>
              </a:pPr>
              <a:r>
                <a:rPr lang="en-US" b="1" dirty="0"/>
                <a:t>Nix</a:t>
              </a:r>
            </a:p>
          </p:txBody>
        </p:sp>
        <p:sp>
          <p:nvSpPr>
            <p:cNvPr id="22" name="TextBox 21">
              <a:extLst>
                <a:ext uri="{FF2B5EF4-FFF2-40B4-BE49-F238E27FC236}">
                  <a16:creationId xmlns:a16="http://schemas.microsoft.com/office/drawing/2014/main" id="{10016D0D-3E22-3F1D-A0BE-C88F85B4980B}"/>
                </a:ext>
              </a:extLst>
            </p:cNvPr>
            <p:cNvSpPr txBox="1"/>
            <p:nvPr/>
          </p:nvSpPr>
          <p:spPr>
            <a:xfrm>
              <a:off x="2404675" y="3842357"/>
              <a:ext cx="1524982" cy="595291"/>
            </a:xfrm>
            <a:prstGeom prst="rect">
              <a:avLst/>
            </a:prstGeom>
            <a:noFill/>
          </p:spPr>
          <p:txBody>
            <a:bodyPr wrap="square" rtlCol="0">
              <a:spAutoFit/>
            </a:bodyPr>
            <a:lstStyle/>
            <a:p>
              <a:pPr algn="ctr">
                <a:lnSpc>
                  <a:spcPts val="1960"/>
                </a:lnSpc>
              </a:pPr>
              <a:r>
                <a:rPr lang="en-US" sz="1600" dirty="0"/>
                <a:t>Stanford</a:t>
              </a:r>
            </a:p>
            <a:p>
              <a:pPr algn="ctr">
                <a:lnSpc>
                  <a:spcPts val="1960"/>
                </a:lnSpc>
              </a:pPr>
              <a:r>
                <a:rPr lang="en-US" sz="1600" dirty="0"/>
                <a:t>University</a:t>
              </a:r>
            </a:p>
          </p:txBody>
        </p:sp>
      </p:grpSp>
      <p:grpSp>
        <p:nvGrpSpPr>
          <p:cNvPr id="40" name="Huggins">
            <a:extLst>
              <a:ext uri="{FF2B5EF4-FFF2-40B4-BE49-F238E27FC236}">
                <a16:creationId xmlns:a16="http://schemas.microsoft.com/office/drawing/2014/main" id="{DD4088F3-7615-BEEC-C03C-D63C10C5BF9C}"/>
              </a:ext>
            </a:extLst>
          </p:cNvPr>
          <p:cNvGrpSpPr/>
          <p:nvPr/>
        </p:nvGrpSpPr>
        <p:grpSpPr>
          <a:xfrm>
            <a:off x="4330252" y="1125248"/>
            <a:ext cx="1524984" cy="2527567"/>
            <a:chOff x="2363181" y="1944689"/>
            <a:chExt cx="1524984" cy="2527567"/>
          </a:xfrm>
          <a:effectLst>
            <a:outerShdw blurRad="50800" dist="38100" dir="2700000" algn="tl" rotWithShape="0">
              <a:prstClr val="black">
                <a:alpha val="40000"/>
              </a:prstClr>
            </a:outerShdw>
          </a:effectLst>
        </p:grpSpPr>
        <p:grpSp>
          <p:nvGrpSpPr>
            <p:cNvPr id="41" name="Group 40">
              <a:extLst>
                <a:ext uri="{FF2B5EF4-FFF2-40B4-BE49-F238E27FC236}">
                  <a16:creationId xmlns:a16="http://schemas.microsoft.com/office/drawing/2014/main" id="{9B8412BA-D6D9-5EBB-75DA-1B66F6F51C36}"/>
                </a:ext>
              </a:extLst>
            </p:cNvPr>
            <p:cNvGrpSpPr/>
            <p:nvPr/>
          </p:nvGrpSpPr>
          <p:grpSpPr>
            <a:xfrm>
              <a:off x="2363182" y="1944689"/>
              <a:ext cx="1524983" cy="2527567"/>
              <a:chOff x="5235046" y="3145021"/>
              <a:chExt cx="860954" cy="1426979"/>
            </a:xfrm>
          </p:grpSpPr>
          <p:sp>
            <p:nvSpPr>
              <p:cNvPr id="44" name="Rounded Rectangle 43">
                <a:extLst>
                  <a:ext uri="{FF2B5EF4-FFF2-40B4-BE49-F238E27FC236}">
                    <a16:creationId xmlns:a16="http://schemas.microsoft.com/office/drawing/2014/main" id="{B036BC6C-B914-694A-B5AA-49052281B747}"/>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ardrop 44">
                <a:extLst>
                  <a:ext uri="{FF2B5EF4-FFF2-40B4-BE49-F238E27FC236}">
                    <a16:creationId xmlns:a16="http://schemas.microsoft.com/office/drawing/2014/main" id="{F30C1938-E99F-0B4F-0699-D7D9261E5388}"/>
                  </a:ext>
                </a:extLst>
              </p:cNvPr>
              <p:cNvSpPr/>
              <p:nvPr/>
            </p:nvSpPr>
            <p:spPr>
              <a:xfrm>
                <a:off x="5360722" y="3271951"/>
                <a:ext cx="609601" cy="586560"/>
              </a:xfrm>
              <a:prstGeom prst="teardrop">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770A1C34-29D6-8F64-AD0A-D40631DC5EFC}"/>
                </a:ext>
              </a:extLst>
            </p:cNvPr>
            <p:cNvSpPr txBox="1"/>
            <p:nvPr/>
          </p:nvSpPr>
          <p:spPr>
            <a:xfrm>
              <a:off x="2414036" y="3237064"/>
              <a:ext cx="1079769" cy="605294"/>
            </a:xfrm>
            <a:prstGeom prst="rect">
              <a:avLst/>
            </a:prstGeom>
            <a:noFill/>
          </p:spPr>
          <p:txBody>
            <a:bodyPr wrap="square" rtlCol="0">
              <a:spAutoFit/>
            </a:bodyPr>
            <a:lstStyle/>
            <a:p>
              <a:pPr>
                <a:lnSpc>
                  <a:spcPts val="1960"/>
                </a:lnSpc>
              </a:pPr>
              <a:r>
                <a:rPr lang="en-US" dirty="0"/>
                <a:t>Robert A.</a:t>
              </a:r>
            </a:p>
            <a:p>
              <a:pPr>
                <a:lnSpc>
                  <a:spcPts val="1960"/>
                </a:lnSpc>
              </a:pPr>
              <a:r>
                <a:rPr lang="en-US" b="1" dirty="0"/>
                <a:t>Huggins</a:t>
              </a:r>
            </a:p>
          </p:txBody>
        </p:sp>
        <p:sp>
          <p:nvSpPr>
            <p:cNvPr id="43" name="TextBox 42">
              <a:extLst>
                <a:ext uri="{FF2B5EF4-FFF2-40B4-BE49-F238E27FC236}">
                  <a16:creationId xmlns:a16="http://schemas.microsoft.com/office/drawing/2014/main" id="{D83303FC-7B78-936D-7B48-8435893112D4}"/>
                </a:ext>
              </a:extLst>
            </p:cNvPr>
            <p:cNvSpPr txBox="1"/>
            <p:nvPr/>
          </p:nvSpPr>
          <p:spPr>
            <a:xfrm>
              <a:off x="2363181" y="3876964"/>
              <a:ext cx="1524982" cy="595291"/>
            </a:xfrm>
            <a:prstGeom prst="rect">
              <a:avLst/>
            </a:prstGeom>
            <a:noFill/>
          </p:spPr>
          <p:txBody>
            <a:bodyPr wrap="square" rtlCol="0">
              <a:spAutoFit/>
            </a:bodyPr>
            <a:lstStyle/>
            <a:p>
              <a:pPr algn="ctr">
                <a:lnSpc>
                  <a:spcPts val="1960"/>
                </a:lnSpc>
              </a:pPr>
              <a:r>
                <a:rPr lang="en-US" sz="1600" dirty="0"/>
                <a:t>Stanford</a:t>
              </a:r>
            </a:p>
            <a:p>
              <a:pPr algn="ctr">
                <a:lnSpc>
                  <a:spcPts val="1960"/>
                </a:lnSpc>
              </a:pPr>
              <a:r>
                <a:rPr lang="en-US" sz="1600" dirty="0"/>
                <a:t>University</a:t>
              </a:r>
            </a:p>
          </p:txBody>
        </p:sp>
      </p:grpSp>
      <p:pic>
        <p:nvPicPr>
          <p:cNvPr id="47" name="Picture 46">
            <a:extLst>
              <a:ext uri="{FF2B5EF4-FFF2-40B4-BE49-F238E27FC236}">
                <a16:creationId xmlns:a16="http://schemas.microsoft.com/office/drawing/2014/main" id="{97C124EC-A4D7-7B60-7FB3-3086C54B531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77656" y="1439759"/>
            <a:ext cx="830174" cy="830174"/>
          </a:xfrm>
          <a:prstGeom prst="roundRect">
            <a:avLst>
              <a:gd name="adj" fmla="val 20746"/>
            </a:avLst>
          </a:prstGeom>
          <a:effectLst/>
        </p:spPr>
      </p:pic>
      <p:grpSp>
        <p:nvGrpSpPr>
          <p:cNvPr id="52" name="Wulff">
            <a:extLst>
              <a:ext uri="{FF2B5EF4-FFF2-40B4-BE49-F238E27FC236}">
                <a16:creationId xmlns:a16="http://schemas.microsoft.com/office/drawing/2014/main" id="{AAFB4E28-8318-C03C-6435-E459024CE4F3}"/>
              </a:ext>
            </a:extLst>
          </p:cNvPr>
          <p:cNvGrpSpPr/>
          <p:nvPr/>
        </p:nvGrpSpPr>
        <p:grpSpPr>
          <a:xfrm>
            <a:off x="6219490" y="1125248"/>
            <a:ext cx="1524983" cy="2527567"/>
            <a:chOff x="2363182" y="1944689"/>
            <a:chExt cx="1524983" cy="2527567"/>
          </a:xfrm>
          <a:effectLst>
            <a:outerShdw blurRad="50800" dist="38100" dir="2700000" algn="tl" rotWithShape="0">
              <a:prstClr val="black">
                <a:alpha val="40000"/>
              </a:prstClr>
            </a:outerShdw>
          </a:effectLst>
        </p:grpSpPr>
        <p:grpSp>
          <p:nvGrpSpPr>
            <p:cNvPr id="53" name="Group 52">
              <a:extLst>
                <a:ext uri="{FF2B5EF4-FFF2-40B4-BE49-F238E27FC236}">
                  <a16:creationId xmlns:a16="http://schemas.microsoft.com/office/drawing/2014/main" id="{EB29B391-6788-0202-3A78-5DD224747DA2}"/>
                </a:ext>
              </a:extLst>
            </p:cNvPr>
            <p:cNvGrpSpPr/>
            <p:nvPr/>
          </p:nvGrpSpPr>
          <p:grpSpPr>
            <a:xfrm>
              <a:off x="2363182" y="1944689"/>
              <a:ext cx="1524983" cy="2527567"/>
              <a:chOff x="5235046" y="3145021"/>
              <a:chExt cx="860954" cy="1426979"/>
            </a:xfrm>
          </p:grpSpPr>
          <p:sp>
            <p:nvSpPr>
              <p:cNvPr id="56" name="Rounded Rectangle 55">
                <a:extLst>
                  <a:ext uri="{FF2B5EF4-FFF2-40B4-BE49-F238E27FC236}">
                    <a16:creationId xmlns:a16="http://schemas.microsoft.com/office/drawing/2014/main" id="{050BCF5E-2D96-63AC-BFD0-FC4F9B665D5D}"/>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ardrop 56">
                <a:extLst>
                  <a:ext uri="{FF2B5EF4-FFF2-40B4-BE49-F238E27FC236}">
                    <a16:creationId xmlns:a16="http://schemas.microsoft.com/office/drawing/2014/main" id="{50F88D7D-6371-7A6C-DA98-D7D3444E4526}"/>
                  </a:ext>
                </a:extLst>
              </p:cNvPr>
              <p:cNvSpPr/>
              <p:nvPr/>
            </p:nvSpPr>
            <p:spPr>
              <a:xfrm>
                <a:off x="5360722" y="3271951"/>
                <a:ext cx="609601" cy="586560"/>
              </a:xfrm>
              <a:prstGeom prst="teardrop">
                <a:avLst/>
              </a:prstGeom>
              <a:blipFill>
                <a:blip r:embed="rId7"/>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0C9DA4AE-119D-87BF-F986-3A0D3896C1A7}"/>
                </a:ext>
              </a:extLst>
            </p:cNvPr>
            <p:cNvSpPr txBox="1"/>
            <p:nvPr/>
          </p:nvSpPr>
          <p:spPr>
            <a:xfrm>
              <a:off x="2414036" y="3237064"/>
              <a:ext cx="1079769" cy="605294"/>
            </a:xfrm>
            <a:prstGeom prst="rect">
              <a:avLst/>
            </a:prstGeom>
            <a:noFill/>
          </p:spPr>
          <p:txBody>
            <a:bodyPr wrap="square" rtlCol="0">
              <a:spAutoFit/>
            </a:bodyPr>
            <a:lstStyle/>
            <a:p>
              <a:pPr>
                <a:lnSpc>
                  <a:spcPts val="1960"/>
                </a:lnSpc>
              </a:pPr>
              <a:r>
                <a:rPr lang="en-US" dirty="0"/>
                <a:t>John</a:t>
              </a:r>
            </a:p>
            <a:p>
              <a:pPr>
                <a:lnSpc>
                  <a:spcPts val="1960"/>
                </a:lnSpc>
              </a:pPr>
              <a:r>
                <a:rPr lang="en-US" b="1" dirty="0"/>
                <a:t>Wulff</a:t>
              </a:r>
            </a:p>
          </p:txBody>
        </p:sp>
        <p:sp>
          <p:nvSpPr>
            <p:cNvPr id="55" name="TextBox 54">
              <a:extLst>
                <a:ext uri="{FF2B5EF4-FFF2-40B4-BE49-F238E27FC236}">
                  <a16:creationId xmlns:a16="http://schemas.microsoft.com/office/drawing/2014/main" id="{86A858B6-BA2E-6D71-CF73-72591DD6612D}"/>
                </a:ext>
              </a:extLst>
            </p:cNvPr>
            <p:cNvSpPr txBox="1"/>
            <p:nvPr/>
          </p:nvSpPr>
          <p:spPr>
            <a:xfrm>
              <a:off x="2849840" y="3977901"/>
              <a:ext cx="540276" cy="348208"/>
            </a:xfrm>
            <a:prstGeom prst="rect">
              <a:avLst/>
            </a:prstGeom>
            <a:noFill/>
          </p:spPr>
          <p:txBody>
            <a:bodyPr wrap="square" rtlCol="0">
              <a:spAutoFit/>
            </a:bodyPr>
            <a:lstStyle/>
            <a:p>
              <a:pPr>
                <a:lnSpc>
                  <a:spcPts val="1960"/>
                </a:lnSpc>
              </a:pPr>
              <a:r>
                <a:rPr lang="en-US" sz="1600" dirty="0"/>
                <a:t>MIT</a:t>
              </a:r>
            </a:p>
          </p:txBody>
        </p:sp>
      </p:grpSp>
      <p:grpSp>
        <p:nvGrpSpPr>
          <p:cNvPr id="62" name="Gerlach">
            <a:extLst>
              <a:ext uri="{FF2B5EF4-FFF2-40B4-BE49-F238E27FC236}">
                <a16:creationId xmlns:a16="http://schemas.microsoft.com/office/drawing/2014/main" id="{D502BEF4-14F3-AC31-5214-B658EF2F2240}"/>
              </a:ext>
            </a:extLst>
          </p:cNvPr>
          <p:cNvGrpSpPr/>
          <p:nvPr/>
        </p:nvGrpSpPr>
        <p:grpSpPr>
          <a:xfrm>
            <a:off x="8108727" y="1125248"/>
            <a:ext cx="1524983" cy="2527567"/>
            <a:chOff x="2363182" y="1944689"/>
            <a:chExt cx="1524983" cy="2527567"/>
          </a:xfrm>
          <a:effectLst>
            <a:outerShdw blurRad="50800" dist="38100" dir="2700000" algn="tl" rotWithShape="0">
              <a:prstClr val="black">
                <a:alpha val="40000"/>
              </a:prstClr>
            </a:outerShdw>
          </a:effectLst>
        </p:grpSpPr>
        <p:grpSp>
          <p:nvGrpSpPr>
            <p:cNvPr id="63" name="Group 62">
              <a:extLst>
                <a:ext uri="{FF2B5EF4-FFF2-40B4-BE49-F238E27FC236}">
                  <a16:creationId xmlns:a16="http://schemas.microsoft.com/office/drawing/2014/main" id="{DD791C1C-402F-F42D-3A1D-D8505BEF9C8C}"/>
                </a:ext>
              </a:extLst>
            </p:cNvPr>
            <p:cNvGrpSpPr/>
            <p:nvPr/>
          </p:nvGrpSpPr>
          <p:grpSpPr>
            <a:xfrm>
              <a:off x="2363182" y="1944689"/>
              <a:ext cx="1524983" cy="2527567"/>
              <a:chOff x="5235046" y="3145021"/>
              <a:chExt cx="860954" cy="1426979"/>
            </a:xfrm>
          </p:grpSpPr>
          <p:sp>
            <p:nvSpPr>
              <p:cNvPr id="1027" name="Rounded Rectangle 1026">
                <a:extLst>
                  <a:ext uri="{FF2B5EF4-FFF2-40B4-BE49-F238E27FC236}">
                    <a16:creationId xmlns:a16="http://schemas.microsoft.com/office/drawing/2014/main" id="{76A7E56D-24D3-8778-6374-E2B6E43E3FE0}"/>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Teardrop 1028">
                <a:extLst>
                  <a:ext uri="{FF2B5EF4-FFF2-40B4-BE49-F238E27FC236}">
                    <a16:creationId xmlns:a16="http://schemas.microsoft.com/office/drawing/2014/main" id="{D4DBCB12-E6F4-4CA4-5195-D452B9BAA3B2}"/>
                  </a:ext>
                </a:extLst>
              </p:cNvPr>
              <p:cNvSpPr/>
              <p:nvPr/>
            </p:nvSpPr>
            <p:spPr>
              <a:xfrm>
                <a:off x="5360722" y="3271951"/>
                <a:ext cx="609601" cy="586560"/>
              </a:xfrm>
              <a:prstGeom prst="teardrop">
                <a:avLst/>
              </a:prstGeom>
              <a:blipFill>
                <a:blip r:embed="rId8"/>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4" name="TextBox 1023">
              <a:extLst>
                <a:ext uri="{FF2B5EF4-FFF2-40B4-BE49-F238E27FC236}">
                  <a16:creationId xmlns:a16="http://schemas.microsoft.com/office/drawing/2014/main" id="{A2BFEF07-22AC-FE66-09E6-EA20D1C12957}"/>
                </a:ext>
              </a:extLst>
            </p:cNvPr>
            <p:cNvSpPr txBox="1"/>
            <p:nvPr/>
          </p:nvSpPr>
          <p:spPr>
            <a:xfrm>
              <a:off x="2414036" y="3237064"/>
              <a:ext cx="1079769" cy="605294"/>
            </a:xfrm>
            <a:prstGeom prst="rect">
              <a:avLst/>
            </a:prstGeom>
            <a:noFill/>
          </p:spPr>
          <p:txBody>
            <a:bodyPr wrap="square" rtlCol="0">
              <a:spAutoFit/>
            </a:bodyPr>
            <a:lstStyle/>
            <a:p>
              <a:pPr>
                <a:lnSpc>
                  <a:spcPts val="1960"/>
                </a:lnSpc>
              </a:pPr>
              <a:r>
                <a:rPr lang="en-US" dirty="0"/>
                <a:t>Walther</a:t>
              </a:r>
            </a:p>
            <a:p>
              <a:pPr>
                <a:lnSpc>
                  <a:spcPts val="1960"/>
                </a:lnSpc>
              </a:pPr>
              <a:r>
                <a:rPr lang="en-US" b="1" dirty="0"/>
                <a:t>Gerlach</a:t>
              </a:r>
            </a:p>
          </p:txBody>
        </p:sp>
        <p:sp>
          <p:nvSpPr>
            <p:cNvPr id="1025" name="TextBox 1024">
              <a:extLst>
                <a:ext uri="{FF2B5EF4-FFF2-40B4-BE49-F238E27FC236}">
                  <a16:creationId xmlns:a16="http://schemas.microsoft.com/office/drawing/2014/main" id="{4BDD56F6-214E-3A0B-DEF1-FF6DB26F993E}"/>
                </a:ext>
              </a:extLst>
            </p:cNvPr>
            <p:cNvSpPr txBox="1"/>
            <p:nvPr/>
          </p:nvSpPr>
          <p:spPr>
            <a:xfrm>
              <a:off x="2363182" y="3818637"/>
              <a:ext cx="1524983" cy="595291"/>
            </a:xfrm>
            <a:prstGeom prst="rect">
              <a:avLst/>
            </a:prstGeom>
            <a:noFill/>
          </p:spPr>
          <p:txBody>
            <a:bodyPr wrap="square" rtlCol="0">
              <a:spAutoFit/>
            </a:bodyPr>
            <a:lstStyle/>
            <a:p>
              <a:pPr algn="ctr">
                <a:lnSpc>
                  <a:spcPts val="1960"/>
                </a:lnSpc>
              </a:pPr>
              <a:r>
                <a:rPr lang="en-US" sz="1600" dirty="0"/>
                <a:t>Universität München</a:t>
              </a:r>
            </a:p>
          </p:txBody>
        </p:sp>
      </p:grpSp>
      <p:grpSp>
        <p:nvGrpSpPr>
          <p:cNvPr id="1032" name="Paschen">
            <a:extLst>
              <a:ext uri="{FF2B5EF4-FFF2-40B4-BE49-F238E27FC236}">
                <a16:creationId xmlns:a16="http://schemas.microsoft.com/office/drawing/2014/main" id="{9B2B9B39-BCF2-78F2-B547-3FA52A1BB3BB}"/>
              </a:ext>
            </a:extLst>
          </p:cNvPr>
          <p:cNvGrpSpPr/>
          <p:nvPr/>
        </p:nvGrpSpPr>
        <p:grpSpPr>
          <a:xfrm>
            <a:off x="9997964" y="1125248"/>
            <a:ext cx="1524983" cy="2527567"/>
            <a:chOff x="2363182" y="1944689"/>
            <a:chExt cx="1524983" cy="2527567"/>
          </a:xfrm>
          <a:effectLst>
            <a:outerShdw blurRad="50800" dist="38100" dir="2700000" algn="tl" rotWithShape="0">
              <a:prstClr val="black">
                <a:alpha val="40000"/>
              </a:prstClr>
            </a:outerShdw>
          </a:effectLst>
        </p:grpSpPr>
        <p:grpSp>
          <p:nvGrpSpPr>
            <p:cNvPr id="1033" name="Group 1032">
              <a:extLst>
                <a:ext uri="{FF2B5EF4-FFF2-40B4-BE49-F238E27FC236}">
                  <a16:creationId xmlns:a16="http://schemas.microsoft.com/office/drawing/2014/main" id="{65BC84C2-0D00-9F37-3832-A8312E41938A}"/>
                </a:ext>
              </a:extLst>
            </p:cNvPr>
            <p:cNvGrpSpPr/>
            <p:nvPr/>
          </p:nvGrpSpPr>
          <p:grpSpPr>
            <a:xfrm>
              <a:off x="2363182" y="1944689"/>
              <a:ext cx="1524983" cy="2527567"/>
              <a:chOff x="5235046" y="3145021"/>
              <a:chExt cx="860954" cy="1426979"/>
            </a:xfrm>
          </p:grpSpPr>
          <p:sp>
            <p:nvSpPr>
              <p:cNvPr id="1036" name="Rounded Rectangle 1035">
                <a:extLst>
                  <a:ext uri="{FF2B5EF4-FFF2-40B4-BE49-F238E27FC236}">
                    <a16:creationId xmlns:a16="http://schemas.microsoft.com/office/drawing/2014/main" id="{ACD3B039-6E9E-8C36-CF6C-464874DE54E0}"/>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Teardrop 1036">
                <a:extLst>
                  <a:ext uri="{FF2B5EF4-FFF2-40B4-BE49-F238E27FC236}">
                    <a16:creationId xmlns:a16="http://schemas.microsoft.com/office/drawing/2014/main" id="{CFC785A9-8998-B60C-9185-5E281937703D}"/>
                  </a:ext>
                </a:extLst>
              </p:cNvPr>
              <p:cNvSpPr/>
              <p:nvPr/>
            </p:nvSpPr>
            <p:spPr>
              <a:xfrm>
                <a:off x="5360722" y="3271951"/>
                <a:ext cx="609601" cy="586560"/>
              </a:xfrm>
              <a:prstGeom prst="teardrop">
                <a:avLst/>
              </a:prstGeom>
              <a:blipFill>
                <a:blip r:embed="rId9"/>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4" name="TextBox 1033">
              <a:extLst>
                <a:ext uri="{FF2B5EF4-FFF2-40B4-BE49-F238E27FC236}">
                  <a16:creationId xmlns:a16="http://schemas.microsoft.com/office/drawing/2014/main" id="{110E0D76-3440-9752-EC3D-D067772B6396}"/>
                </a:ext>
              </a:extLst>
            </p:cNvPr>
            <p:cNvSpPr txBox="1"/>
            <p:nvPr/>
          </p:nvSpPr>
          <p:spPr>
            <a:xfrm>
              <a:off x="2414036" y="3237064"/>
              <a:ext cx="1079769" cy="605294"/>
            </a:xfrm>
            <a:prstGeom prst="rect">
              <a:avLst/>
            </a:prstGeom>
            <a:noFill/>
          </p:spPr>
          <p:txBody>
            <a:bodyPr wrap="square" rtlCol="0">
              <a:spAutoFit/>
            </a:bodyPr>
            <a:lstStyle/>
            <a:p>
              <a:pPr>
                <a:lnSpc>
                  <a:spcPts val="1960"/>
                </a:lnSpc>
              </a:pPr>
              <a:r>
                <a:rPr lang="en-US" dirty="0"/>
                <a:t>Friedrich</a:t>
              </a:r>
            </a:p>
            <a:p>
              <a:pPr>
                <a:lnSpc>
                  <a:spcPts val="1960"/>
                </a:lnSpc>
              </a:pPr>
              <a:r>
                <a:rPr lang="en-US" b="1" dirty="0" err="1"/>
                <a:t>Paschen</a:t>
              </a:r>
              <a:endParaRPr lang="en-US" b="1" dirty="0"/>
            </a:p>
          </p:txBody>
        </p:sp>
        <p:sp>
          <p:nvSpPr>
            <p:cNvPr id="1035" name="TextBox 1034">
              <a:extLst>
                <a:ext uri="{FF2B5EF4-FFF2-40B4-BE49-F238E27FC236}">
                  <a16:creationId xmlns:a16="http://schemas.microsoft.com/office/drawing/2014/main" id="{D9F523BF-1938-0E3E-5B2C-E60B819382F5}"/>
                </a:ext>
              </a:extLst>
            </p:cNvPr>
            <p:cNvSpPr txBox="1"/>
            <p:nvPr/>
          </p:nvSpPr>
          <p:spPr>
            <a:xfrm>
              <a:off x="2363182" y="3818637"/>
              <a:ext cx="1524983" cy="595291"/>
            </a:xfrm>
            <a:prstGeom prst="rect">
              <a:avLst/>
            </a:prstGeom>
            <a:noFill/>
          </p:spPr>
          <p:txBody>
            <a:bodyPr wrap="square" rtlCol="0">
              <a:spAutoFit/>
            </a:bodyPr>
            <a:lstStyle/>
            <a:p>
              <a:pPr algn="ctr">
                <a:lnSpc>
                  <a:spcPts val="1960"/>
                </a:lnSpc>
              </a:pPr>
              <a:r>
                <a:rPr lang="en-US" sz="1600" dirty="0"/>
                <a:t>Universität Tübingen</a:t>
              </a:r>
            </a:p>
          </p:txBody>
        </p:sp>
      </p:grpSp>
      <p:grpSp>
        <p:nvGrpSpPr>
          <p:cNvPr id="33" name="Hemker">
            <a:extLst>
              <a:ext uri="{FF2B5EF4-FFF2-40B4-BE49-F238E27FC236}">
                <a16:creationId xmlns:a16="http://schemas.microsoft.com/office/drawing/2014/main" id="{2D6B80E7-DA7F-E5E4-58B1-3C73DDDB3485}"/>
              </a:ext>
            </a:extLst>
          </p:cNvPr>
          <p:cNvGrpSpPr/>
          <p:nvPr/>
        </p:nvGrpSpPr>
        <p:grpSpPr>
          <a:xfrm>
            <a:off x="459818" y="1125248"/>
            <a:ext cx="1575451" cy="2527567"/>
            <a:chOff x="459818" y="1115723"/>
            <a:chExt cx="1575451" cy="2527567"/>
          </a:xfrm>
          <a:effectLst>
            <a:outerShdw blurRad="50800" dist="38100" dir="2700000" algn="tl" rotWithShape="0">
              <a:prstClr val="black">
                <a:alpha val="40000"/>
              </a:prstClr>
            </a:outerShdw>
          </a:effectLst>
        </p:grpSpPr>
        <p:sp>
          <p:nvSpPr>
            <p:cNvPr id="6" name="Rounded Rectangle 5">
              <a:extLst>
                <a:ext uri="{FF2B5EF4-FFF2-40B4-BE49-F238E27FC236}">
                  <a16:creationId xmlns:a16="http://schemas.microsoft.com/office/drawing/2014/main" id="{6CFA2E99-D324-48D7-23D9-B29A294CFA04}"/>
                </a:ext>
              </a:extLst>
            </p:cNvPr>
            <p:cNvSpPr>
              <a:spLocks noChangeAspect="1"/>
            </p:cNvSpPr>
            <p:nvPr/>
          </p:nvSpPr>
          <p:spPr>
            <a:xfrm>
              <a:off x="459818" y="1115723"/>
              <a:ext cx="1524983" cy="2527567"/>
            </a:xfrm>
            <a:prstGeom prst="roundRect">
              <a:avLst>
                <a:gd name="adj" fmla="val 9963"/>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2BDCCAC-6304-5069-1BE5-ACD23A5853AA}"/>
                </a:ext>
              </a:extLst>
            </p:cNvPr>
            <p:cNvSpPr txBox="1"/>
            <p:nvPr/>
          </p:nvSpPr>
          <p:spPr>
            <a:xfrm>
              <a:off x="510672" y="2408098"/>
              <a:ext cx="1079769" cy="605294"/>
            </a:xfrm>
            <a:prstGeom prst="rect">
              <a:avLst/>
            </a:prstGeom>
            <a:noFill/>
          </p:spPr>
          <p:txBody>
            <a:bodyPr wrap="square" rtlCol="0">
              <a:spAutoFit/>
            </a:bodyPr>
            <a:lstStyle/>
            <a:p>
              <a:pPr>
                <a:lnSpc>
                  <a:spcPts val="1960"/>
                </a:lnSpc>
              </a:pPr>
              <a:r>
                <a:rPr lang="en-US" dirty="0">
                  <a:solidFill>
                    <a:srgbClr val="FFFFFF"/>
                  </a:solidFill>
                </a:rPr>
                <a:t>Kevin J.</a:t>
              </a:r>
            </a:p>
            <a:p>
              <a:pPr>
                <a:lnSpc>
                  <a:spcPts val="1960"/>
                </a:lnSpc>
              </a:pPr>
              <a:r>
                <a:rPr lang="en-US" b="1" dirty="0" err="1">
                  <a:solidFill>
                    <a:srgbClr val="FFFFFF"/>
                  </a:solidFill>
                </a:rPr>
                <a:t>Hemker</a:t>
              </a:r>
              <a:endParaRPr lang="en-US" b="1" dirty="0">
                <a:solidFill>
                  <a:srgbClr val="FFFFFF"/>
                </a:solidFill>
              </a:endParaRPr>
            </a:p>
          </p:txBody>
        </p:sp>
        <p:sp>
          <p:nvSpPr>
            <p:cNvPr id="17" name="TextBox 16">
              <a:extLst>
                <a:ext uri="{FF2B5EF4-FFF2-40B4-BE49-F238E27FC236}">
                  <a16:creationId xmlns:a16="http://schemas.microsoft.com/office/drawing/2014/main" id="{06BAF22E-386A-D70C-7F10-03674C0A4B7A}"/>
                </a:ext>
              </a:extLst>
            </p:cNvPr>
            <p:cNvSpPr txBox="1"/>
            <p:nvPr/>
          </p:nvSpPr>
          <p:spPr>
            <a:xfrm>
              <a:off x="510287" y="3047998"/>
              <a:ext cx="1524982" cy="595291"/>
            </a:xfrm>
            <a:prstGeom prst="rect">
              <a:avLst/>
            </a:prstGeom>
            <a:noFill/>
          </p:spPr>
          <p:txBody>
            <a:bodyPr wrap="square" rtlCol="0">
              <a:spAutoFit/>
            </a:bodyPr>
            <a:lstStyle/>
            <a:p>
              <a:pPr>
                <a:lnSpc>
                  <a:spcPts val="1960"/>
                </a:lnSpc>
              </a:pPr>
              <a:r>
                <a:rPr lang="en-US" sz="1600" dirty="0">
                  <a:solidFill>
                    <a:srgbClr val="FFFFFF"/>
                  </a:solidFill>
                </a:rPr>
                <a:t>Johns Hopkins</a:t>
              </a:r>
            </a:p>
            <a:p>
              <a:pPr algn="ctr">
                <a:lnSpc>
                  <a:spcPts val="1960"/>
                </a:lnSpc>
              </a:pPr>
              <a:r>
                <a:rPr lang="en-US" sz="1600" dirty="0">
                  <a:solidFill>
                    <a:srgbClr val="FFFFFF"/>
                  </a:solidFill>
                </a:rPr>
                <a:t>University</a:t>
              </a:r>
            </a:p>
          </p:txBody>
        </p:sp>
        <p:sp>
          <p:nvSpPr>
            <p:cNvPr id="1044" name="Teardrop 1043">
              <a:extLst>
                <a:ext uri="{FF2B5EF4-FFF2-40B4-BE49-F238E27FC236}">
                  <a16:creationId xmlns:a16="http://schemas.microsoft.com/office/drawing/2014/main" id="{1655992E-1364-D713-2C31-6CDDF222513F}"/>
                </a:ext>
              </a:extLst>
            </p:cNvPr>
            <p:cNvSpPr/>
            <p:nvPr/>
          </p:nvSpPr>
          <p:spPr>
            <a:xfrm>
              <a:off x="668848" y="1340548"/>
              <a:ext cx="1079769" cy="1038957"/>
            </a:xfrm>
            <a:prstGeom prst="teardrop">
              <a:avLst/>
            </a:prstGeom>
            <a:blipFill>
              <a:blip r:embed="rId10">
                <a:extLst>
                  <a:ext uri="{BEBA8EAE-BF5A-486C-A8C5-ECC9F3942E4B}">
                    <a14:imgProps xmlns:a14="http://schemas.microsoft.com/office/drawing/2010/main">
                      <a14:imgLayer r:embed="rId11">
                        <a14:imgEffect>
                          <a14:saturation sat="0"/>
                        </a14:imgEffect>
                        <a14:imgEffect>
                          <a14:brightnessContrast bright="20000" contrast="-20000"/>
                        </a14:imgEffect>
                      </a14:imgLayer>
                    </a14:imgProps>
                  </a:ext>
                </a:extLst>
              </a:blip>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a:extLst>
              <a:ext uri="{FF2B5EF4-FFF2-40B4-BE49-F238E27FC236}">
                <a16:creationId xmlns:a16="http://schemas.microsoft.com/office/drawing/2014/main" id="{C87D98D8-0908-3310-40C8-D11D22DA2146}"/>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r="78490"/>
          <a:stretch/>
        </p:blipFill>
        <p:spPr>
          <a:xfrm>
            <a:off x="143109" y="406615"/>
            <a:ext cx="674732" cy="562149"/>
          </a:xfrm>
          <a:prstGeom prst="rect">
            <a:avLst/>
          </a:prstGeom>
        </p:spPr>
      </p:pic>
      <p:grpSp>
        <p:nvGrpSpPr>
          <p:cNvPr id="8" name="Kundt">
            <a:extLst>
              <a:ext uri="{FF2B5EF4-FFF2-40B4-BE49-F238E27FC236}">
                <a16:creationId xmlns:a16="http://schemas.microsoft.com/office/drawing/2014/main" id="{FE5300A0-7652-4580-E4EE-357EF541BD50}"/>
              </a:ext>
            </a:extLst>
          </p:cNvPr>
          <p:cNvGrpSpPr/>
          <p:nvPr/>
        </p:nvGrpSpPr>
        <p:grpSpPr>
          <a:xfrm>
            <a:off x="3453813" y="4009801"/>
            <a:ext cx="1524983" cy="2527567"/>
            <a:chOff x="2363182" y="1944689"/>
            <a:chExt cx="1524983" cy="2527567"/>
          </a:xfrm>
          <a:effectLst>
            <a:outerShdw blurRad="50800" dist="38100" dir="2700000" algn="tl" rotWithShape="0">
              <a:prstClr val="black">
                <a:alpha val="40000"/>
              </a:prstClr>
            </a:outerShdw>
          </a:effectLst>
        </p:grpSpPr>
        <p:grpSp>
          <p:nvGrpSpPr>
            <p:cNvPr id="9" name="Group 8">
              <a:extLst>
                <a:ext uri="{FF2B5EF4-FFF2-40B4-BE49-F238E27FC236}">
                  <a16:creationId xmlns:a16="http://schemas.microsoft.com/office/drawing/2014/main" id="{99D6B86D-A483-F0B6-4D16-479AAEF0F4AB}"/>
                </a:ext>
              </a:extLst>
            </p:cNvPr>
            <p:cNvGrpSpPr/>
            <p:nvPr/>
          </p:nvGrpSpPr>
          <p:grpSpPr>
            <a:xfrm>
              <a:off x="2363182" y="1944689"/>
              <a:ext cx="1524983" cy="2527567"/>
              <a:chOff x="5235046" y="3145021"/>
              <a:chExt cx="860954" cy="1426979"/>
            </a:xfrm>
          </p:grpSpPr>
          <p:sp>
            <p:nvSpPr>
              <p:cNvPr id="13" name="Rounded Rectangle 12">
                <a:extLst>
                  <a:ext uri="{FF2B5EF4-FFF2-40B4-BE49-F238E27FC236}">
                    <a16:creationId xmlns:a16="http://schemas.microsoft.com/office/drawing/2014/main" id="{2C261846-EA88-AAA4-102F-E2CA7E76E144}"/>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ardrop 13">
                <a:extLst>
                  <a:ext uri="{FF2B5EF4-FFF2-40B4-BE49-F238E27FC236}">
                    <a16:creationId xmlns:a16="http://schemas.microsoft.com/office/drawing/2014/main" id="{BC549151-1FCD-3BD1-E20F-822364E03B99}"/>
                  </a:ext>
                </a:extLst>
              </p:cNvPr>
              <p:cNvSpPr/>
              <p:nvPr/>
            </p:nvSpPr>
            <p:spPr>
              <a:xfrm>
                <a:off x="5360722" y="3271951"/>
                <a:ext cx="609601" cy="586560"/>
              </a:xfrm>
              <a:prstGeom prst="teardrop">
                <a:avLst/>
              </a:prstGeom>
              <a:blipFill>
                <a:blip r:embed="rId14"/>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B5306CE-7E34-BD1E-54F4-D12BF020280E}"/>
                </a:ext>
              </a:extLst>
            </p:cNvPr>
            <p:cNvSpPr txBox="1"/>
            <p:nvPr/>
          </p:nvSpPr>
          <p:spPr>
            <a:xfrm>
              <a:off x="2414036" y="3237064"/>
              <a:ext cx="1079769" cy="605294"/>
            </a:xfrm>
            <a:prstGeom prst="rect">
              <a:avLst/>
            </a:prstGeom>
            <a:noFill/>
          </p:spPr>
          <p:txBody>
            <a:bodyPr wrap="square" rtlCol="0">
              <a:spAutoFit/>
            </a:bodyPr>
            <a:lstStyle/>
            <a:p>
              <a:pPr>
                <a:lnSpc>
                  <a:spcPts val="1960"/>
                </a:lnSpc>
              </a:pPr>
              <a:r>
                <a:rPr lang="en-US" dirty="0"/>
                <a:t>August </a:t>
              </a:r>
            </a:p>
            <a:p>
              <a:pPr>
                <a:lnSpc>
                  <a:spcPts val="1960"/>
                </a:lnSpc>
              </a:pPr>
              <a:r>
                <a:rPr lang="en-US" b="1" dirty="0"/>
                <a:t>Kundt</a:t>
              </a:r>
            </a:p>
          </p:txBody>
        </p:sp>
        <p:sp>
          <p:nvSpPr>
            <p:cNvPr id="11" name="TextBox 10">
              <a:extLst>
                <a:ext uri="{FF2B5EF4-FFF2-40B4-BE49-F238E27FC236}">
                  <a16:creationId xmlns:a16="http://schemas.microsoft.com/office/drawing/2014/main" id="{84064880-E83B-F074-CBDA-18F019506694}"/>
                </a:ext>
              </a:extLst>
            </p:cNvPr>
            <p:cNvSpPr txBox="1"/>
            <p:nvPr/>
          </p:nvSpPr>
          <p:spPr>
            <a:xfrm>
              <a:off x="2363182" y="3818637"/>
              <a:ext cx="1524983" cy="595356"/>
            </a:xfrm>
            <a:prstGeom prst="rect">
              <a:avLst/>
            </a:prstGeom>
            <a:noFill/>
          </p:spPr>
          <p:txBody>
            <a:bodyPr wrap="square" rtlCol="0">
              <a:spAutoFit/>
            </a:bodyPr>
            <a:lstStyle/>
            <a:p>
              <a:pPr algn="ctr">
                <a:lnSpc>
                  <a:spcPts val="1960"/>
                </a:lnSpc>
              </a:pPr>
              <a:r>
                <a:rPr lang="en-US" sz="1600" dirty="0"/>
                <a:t>Universität Berlin</a:t>
              </a:r>
            </a:p>
          </p:txBody>
        </p:sp>
      </p:grpSp>
      <p:grpSp>
        <p:nvGrpSpPr>
          <p:cNvPr id="15" name="Magnus">
            <a:extLst>
              <a:ext uri="{FF2B5EF4-FFF2-40B4-BE49-F238E27FC236}">
                <a16:creationId xmlns:a16="http://schemas.microsoft.com/office/drawing/2014/main" id="{A813BB5D-C643-B1DB-3C37-526E9F57E2FC}"/>
              </a:ext>
            </a:extLst>
          </p:cNvPr>
          <p:cNvGrpSpPr/>
          <p:nvPr/>
        </p:nvGrpSpPr>
        <p:grpSpPr>
          <a:xfrm>
            <a:off x="5296378" y="4009801"/>
            <a:ext cx="1541025" cy="2527567"/>
            <a:chOff x="2363182" y="1944689"/>
            <a:chExt cx="1541025" cy="2527567"/>
          </a:xfrm>
          <a:effectLst>
            <a:outerShdw blurRad="50800" dist="38100" dir="2700000" algn="tl" rotWithShape="0">
              <a:prstClr val="black">
                <a:alpha val="40000"/>
              </a:prstClr>
            </a:outerShdw>
          </a:effectLst>
        </p:grpSpPr>
        <p:grpSp>
          <p:nvGrpSpPr>
            <p:cNvPr id="16" name="Group 15">
              <a:extLst>
                <a:ext uri="{FF2B5EF4-FFF2-40B4-BE49-F238E27FC236}">
                  <a16:creationId xmlns:a16="http://schemas.microsoft.com/office/drawing/2014/main" id="{6B1E9C9F-FF74-ED43-11C0-FACB13619134}"/>
                </a:ext>
              </a:extLst>
            </p:cNvPr>
            <p:cNvGrpSpPr/>
            <p:nvPr/>
          </p:nvGrpSpPr>
          <p:grpSpPr>
            <a:xfrm>
              <a:off x="2363182" y="1944689"/>
              <a:ext cx="1524983" cy="2527567"/>
              <a:chOff x="5235046" y="3145021"/>
              <a:chExt cx="860954" cy="1426979"/>
            </a:xfrm>
          </p:grpSpPr>
          <p:sp>
            <p:nvSpPr>
              <p:cNvPr id="25" name="Rounded Rectangle 24">
                <a:extLst>
                  <a:ext uri="{FF2B5EF4-FFF2-40B4-BE49-F238E27FC236}">
                    <a16:creationId xmlns:a16="http://schemas.microsoft.com/office/drawing/2014/main" id="{6995699F-2F06-6AD3-A94C-C5B4239D71C0}"/>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ardrop 25">
                <a:extLst>
                  <a:ext uri="{FF2B5EF4-FFF2-40B4-BE49-F238E27FC236}">
                    <a16:creationId xmlns:a16="http://schemas.microsoft.com/office/drawing/2014/main" id="{5305BC6D-1B85-7580-71CE-72C9E678CB2C}"/>
                  </a:ext>
                </a:extLst>
              </p:cNvPr>
              <p:cNvSpPr/>
              <p:nvPr/>
            </p:nvSpPr>
            <p:spPr>
              <a:xfrm>
                <a:off x="5360722" y="3271951"/>
                <a:ext cx="609601" cy="586560"/>
              </a:xfrm>
              <a:prstGeom prst="teardrop">
                <a:avLst/>
              </a:prstGeom>
              <a:blipFill>
                <a:blip r:embed="rId15"/>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3D34456E-9130-8C07-D976-2B35C623E877}"/>
                </a:ext>
              </a:extLst>
            </p:cNvPr>
            <p:cNvSpPr txBox="1"/>
            <p:nvPr/>
          </p:nvSpPr>
          <p:spPr>
            <a:xfrm>
              <a:off x="2379224" y="3237064"/>
              <a:ext cx="1524983" cy="605294"/>
            </a:xfrm>
            <a:prstGeom prst="rect">
              <a:avLst/>
            </a:prstGeom>
            <a:noFill/>
          </p:spPr>
          <p:txBody>
            <a:bodyPr wrap="square" rtlCol="0">
              <a:spAutoFit/>
            </a:bodyPr>
            <a:lstStyle/>
            <a:p>
              <a:pPr>
                <a:lnSpc>
                  <a:spcPts val="1960"/>
                </a:lnSpc>
              </a:pPr>
              <a:r>
                <a:rPr lang="en-US" sz="1600" dirty="0"/>
                <a:t>Heinrich Gustav</a:t>
              </a:r>
            </a:p>
            <a:p>
              <a:pPr>
                <a:lnSpc>
                  <a:spcPts val="1960"/>
                </a:lnSpc>
              </a:pPr>
              <a:r>
                <a:rPr lang="en-US" b="1" dirty="0"/>
                <a:t>Magnus</a:t>
              </a:r>
            </a:p>
          </p:txBody>
        </p:sp>
        <p:sp>
          <p:nvSpPr>
            <p:cNvPr id="24" name="TextBox 23">
              <a:extLst>
                <a:ext uri="{FF2B5EF4-FFF2-40B4-BE49-F238E27FC236}">
                  <a16:creationId xmlns:a16="http://schemas.microsoft.com/office/drawing/2014/main" id="{D6463BC4-E1EF-2A0F-B03E-8A0A700460B7}"/>
                </a:ext>
              </a:extLst>
            </p:cNvPr>
            <p:cNvSpPr txBox="1"/>
            <p:nvPr/>
          </p:nvSpPr>
          <p:spPr>
            <a:xfrm>
              <a:off x="2363182" y="3818637"/>
              <a:ext cx="1524983" cy="595356"/>
            </a:xfrm>
            <a:prstGeom prst="rect">
              <a:avLst/>
            </a:prstGeom>
            <a:noFill/>
          </p:spPr>
          <p:txBody>
            <a:bodyPr wrap="square" rtlCol="0">
              <a:spAutoFit/>
            </a:bodyPr>
            <a:lstStyle/>
            <a:p>
              <a:pPr algn="ctr">
                <a:lnSpc>
                  <a:spcPts val="1960"/>
                </a:lnSpc>
              </a:pPr>
              <a:r>
                <a:rPr lang="en-US" sz="1600" dirty="0"/>
                <a:t>Universität Berlin</a:t>
              </a:r>
            </a:p>
          </p:txBody>
        </p:sp>
      </p:grpSp>
      <p:grpSp>
        <p:nvGrpSpPr>
          <p:cNvPr id="27" name="Mitscherlich">
            <a:extLst>
              <a:ext uri="{FF2B5EF4-FFF2-40B4-BE49-F238E27FC236}">
                <a16:creationId xmlns:a16="http://schemas.microsoft.com/office/drawing/2014/main" id="{7A1A2591-C52C-64BC-1253-FF465693917F}"/>
              </a:ext>
            </a:extLst>
          </p:cNvPr>
          <p:cNvGrpSpPr/>
          <p:nvPr/>
        </p:nvGrpSpPr>
        <p:grpSpPr>
          <a:xfrm>
            <a:off x="7154984" y="4009801"/>
            <a:ext cx="1524983" cy="2527567"/>
            <a:chOff x="2363182" y="1944689"/>
            <a:chExt cx="1524983" cy="2527567"/>
          </a:xfrm>
          <a:effectLst>
            <a:outerShdw blurRad="50800" dist="38100" dir="2700000" algn="tl" rotWithShape="0">
              <a:prstClr val="black">
                <a:alpha val="40000"/>
              </a:prstClr>
            </a:outerShdw>
          </a:effectLst>
        </p:grpSpPr>
        <p:grpSp>
          <p:nvGrpSpPr>
            <p:cNvPr id="28" name="Group 27">
              <a:extLst>
                <a:ext uri="{FF2B5EF4-FFF2-40B4-BE49-F238E27FC236}">
                  <a16:creationId xmlns:a16="http://schemas.microsoft.com/office/drawing/2014/main" id="{16504D5B-8B55-11B7-69FC-6654A03EE841}"/>
                </a:ext>
              </a:extLst>
            </p:cNvPr>
            <p:cNvGrpSpPr/>
            <p:nvPr/>
          </p:nvGrpSpPr>
          <p:grpSpPr>
            <a:xfrm>
              <a:off x="2363182" y="1944689"/>
              <a:ext cx="1524983" cy="2527567"/>
              <a:chOff x="5235046" y="3145021"/>
              <a:chExt cx="860954" cy="1426979"/>
            </a:xfrm>
          </p:grpSpPr>
          <p:sp>
            <p:nvSpPr>
              <p:cNvPr id="31" name="Rounded Rectangle 30">
                <a:extLst>
                  <a:ext uri="{FF2B5EF4-FFF2-40B4-BE49-F238E27FC236}">
                    <a16:creationId xmlns:a16="http://schemas.microsoft.com/office/drawing/2014/main" id="{634643D1-CCA3-2E53-CF6A-1CFFCE173240}"/>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ardrop 31">
                <a:extLst>
                  <a:ext uri="{FF2B5EF4-FFF2-40B4-BE49-F238E27FC236}">
                    <a16:creationId xmlns:a16="http://schemas.microsoft.com/office/drawing/2014/main" id="{C84AF387-6FF4-E211-C05A-5B093F10BD5D}"/>
                  </a:ext>
                </a:extLst>
              </p:cNvPr>
              <p:cNvSpPr/>
              <p:nvPr/>
            </p:nvSpPr>
            <p:spPr>
              <a:xfrm>
                <a:off x="5360722" y="3271951"/>
                <a:ext cx="609601" cy="586560"/>
              </a:xfrm>
              <a:prstGeom prst="teardrop">
                <a:avLst/>
              </a:prstGeom>
              <a:blipFill>
                <a:blip r:embed="rId16"/>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2DCB2522-64CD-EBD9-061C-7335F35A8063}"/>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err="1"/>
                <a:t>Eilhard</a:t>
              </a:r>
              <a:r>
                <a:rPr lang="en-US" dirty="0"/>
                <a:t> </a:t>
              </a:r>
            </a:p>
            <a:p>
              <a:pPr>
                <a:lnSpc>
                  <a:spcPts val="1960"/>
                </a:lnSpc>
              </a:pPr>
              <a:r>
                <a:rPr lang="en-US" b="1" dirty="0" err="1"/>
                <a:t>Mitscherlich</a:t>
              </a:r>
              <a:endParaRPr lang="en-US" b="1" dirty="0"/>
            </a:p>
          </p:txBody>
        </p:sp>
        <p:sp>
          <p:nvSpPr>
            <p:cNvPr id="30" name="TextBox 29">
              <a:extLst>
                <a:ext uri="{FF2B5EF4-FFF2-40B4-BE49-F238E27FC236}">
                  <a16:creationId xmlns:a16="http://schemas.microsoft.com/office/drawing/2014/main" id="{BFBEBE78-A6EA-4CF4-1D14-E3643871606B}"/>
                </a:ext>
              </a:extLst>
            </p:cNvPr>
            <p:cNvSpPr txBox="1"/>
            <p:nvPr/>
          </p:nvSpPr>
          <p:spPr>
            <a:xfrm>
              <a:off x="2363182" y="3818637"/>
              <a:ext cx="1524983" cy="595356"/>
            </a:xfrm>
            <a:prstGeom prst="rect">
              <a:avLst/>
            </a:prstGeom>
            <a:noFill/>
          </p:spPr>
          <p:txBody>
            <a:bodyPr wrap="square" rtlCol="0">
              <a:spAutoFit/>
            </a:bodyPr>
            <a:lstStyle/>
            <a:p>
              <a:pPr algn="ctr">
                <a:lnSpc>
                  <a:spcPts val="1960"/>
                </a:lnSpc>
              </a:pPr>
              <a:r>
                <a:rPr lang="en-US" sz="1600" dirty="0"/>
                <a:t>Universität Berlin</a:t>
              </a:r>
            </a:p>
          </p:txBody>
        </p:sp>
      </p:grpSp>
      <p:cxnSp>
        <p:nvCxnSpPr>
          <p:cNvPr id="58" name="Straight Connector 57">
            <a:extLst>
              <a:ext uri="{FF2B5EF4-FFF2-40B4-BE49-F238E27FC236}">
                <a16:creationId xmlns:a16="http://schemas.microsoft.com/office/drawing/2014/main" id="{DEB64179-D926-856C-E9CB-4E9FA07B8B16}"/>
              </a:ext>
            </a:extLst>
          </p:cNvPr>
          <p:cNvCxnSpPr>
            <a:stCxn id="6" idx="3"/>
            <a:endCxn id="19" idx="1"/>
          </p:cNvCxnSpPr>
          <p:nvPr/>
        </p:nvCxnSpPr>
        <p:spPr>
          <a:xfrm>
            <a:off x="1984801" y="2389032"/>
            <a:ext cx="41472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8BCEEB5-042B-3206-C352-6FDFBEF1ABDE}"/>
              </a:ext>
            </a:extLst>
          </p:cNvPr>
          <p:cNvCxnSpPr>
            <a:cxnSpLocks/>
            <a:stCxn id="19" idx="3"/>
            <a:endCxn id="44" idx="1"/>
          </p:cNvCxnSpPr>
          <p:nvPr/>
        </p:nvCxnSpPr>
        <p:spPr>
          <a:xfrm>
            <a:off x="3924506" y="2389032"/>
            <a:ext cx="40574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CBAD3B60-135A-62F2-AF27-B7626297A393}"/>
              </a:ext>
            </a:extLst>
          </p:cNvPr>
          <p:cNvCxnSpPr>
            <a:cxnSpLocks/>
            <a:stCxn id="44" idx="3"/>
            <a:endCxn id="56" idx="1"/>
          </p:cNvCxnSpPr>
          <p:nvPr/>
        </p:nvCxnSpPr>
        <p:spPr>
          <a:xfrm>
            <a:off x="5855236" y="2389032"/>
            <a:ext cx="36425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73DCE1EE-7EC5-A8D8-A2C8-B1EC50CDE665}"/>
              </a:ext>
            </a:extLst>
          </p:cNvPr>
          <p:cNvCxnSpPr>
            <a:cxnSpLocks/>
            <a:stCxn id="56" idx="3"/>
            <a:endCxn id="1027" idx="1"/>
          </p:cNvCxnSpPr>
          <p:nvPr/>
        </p:nvCxnSpPr>
        <p:spPr>
          <a:xfrm>
            <a:off x="7744473" y="2389032"/>
            <a:ext cx="36425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5BEEA8EE-14F7-1AB5-379B-6929A3634820}"/>
              </a:ext>
            </a:extLst>
          </p:cNvPr>
          <p:cNvCxnSpPr>
            <a:cxnSpLocks/>
            <a:endCxn id="1036" idx="1"/>
          </p:cNvCxnSpPr>
          <p:nvPr/>
        </p:nvCxnSpPr>
        <p:spPr>
          <a:xfrm>
            <a:off x="9679452" y="2389030"/>
            <a:ext cx="318512" cy="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230CD949-99CD-54DC-59B3-1FFB3DDE8E76}"/>
              </a:ext>
            </a:extLst>
          </p:cNvPr>
          <p:cNvCxnSpPr>
            <a:cxnSpLocks/>
            <a:endCxn id="13" idx="1"/>
          </p:cNvCxnSpPr>
          <p:nvPr/>
        </p:nvCxnSpPr>
        <p:spPr>
          <a:xfrm>
            <a:off x="2702205" y="5259289"/>
            <a:ext cx="751608" cy="14296"/>
          </a:xfrm>
          <a:prstGeom prst="line">
            <a:avLst/>
          </a:prstGeom>
          <a:ln w="38100">
            <a:gradFill flip="none" rotWithShape="1">
              <a:gsLst>
                <a:gs pos="16000">
                  <a:srgbClr val="F3F6EE"/>
                </a:gs>
                <a:gs pos="48000">
                  <a:schemeClr val="tx2">
                    <a:lumMod val="50000"/>
                    <a:lumOff val="50000"/>
                  </a:schemeClr>
                </a:gs>
                <a:gs pos="61000">
                  <a:schemeClr val="tx2">
                    <a:lumMod val="90000"/>
                    <a:lumOff val="10000"/>
                  </a:schemeClr>
                </a:gs>
                <a:gs pos="82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547CC8D2-A66D-626C-39A0-F355A4C803F4}"/>
              </a:ext>
            </a:extLst>
          </p:cNvPr>
          <p:cNvCxnSpPr>
            <a:cxnSpLocks/>
            <a:stCxn id="13" idx="3"/>
            <a:endCxn id="25" idx="1"/>
          </p:cNvCxnSpPr>
          <p:nvPr/>
        </p:nvCxnSpPr>
        <p:spPr>
          <a:xfrm>
            <a:off x="4978796" y="5273585"/>
            <a:ext cx="31758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1DA9DDB2-A6B9-C2C6-03E9-DC5F287DFEC8}"/>
              </a:ext>
            </a:extLst>
          </p:cNvPr>
          <p:cNvCxnSpPr>
            <a:cxnSpLocks/>
            <a:endCxn id="31" idx="1"/>
          </p:cNvCxnSpPr>
          <p:nvPr/>
        </p:nvCxnSpPr>
        <p:spPr>
          <a:xfrm>
            <a:off x="6837403" y="5273584"/>
            <a:ext cx="317581" cy="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0D1C2F4B-8265-80A9-5198-AA4B83F4B4CF}"/>
              </a:ext>
            </a:extLst>
          </p:cNvPr>
          <p:cNvCxnSpPr>
            <a:cxnSpLocks/>
            <a:endCxn id="1036" idx="3"/>
          </p:cNvCxnSpPr>
          <p:nvPr/>
        </p:nvCxnSpPr>
        <p:spPr>
          <a:xfrm flipH="1">
            <a:off x="11522947" y="2389032"/>
            <a:ext cx="492590" cy="0"/>
          </a:xfrm>
          <a:prstGeom prst="line">
            <a:avLst/>
          </a:prstGeom>
          <a:ln w="38100">
            <a:gradFill flip="none" rotWithShape="1">
              <a:gsLst>
                <a:gs pos="16000">
                  <a:srgbClr val="F3F6EE"/>
                </a:gs>
                <a:gs pos="48000">
                  <a:schemeClr val="tx2">
                    <a:lumMod val="50000"/>
                    <a:lumOff val="50000"/>
                  </a:schemeClr>
                </a:gs>
                <a:gs pos="61000">
                  <a:schemeClr val="tx2">
                    <a:lumMod val="90000"/>
                    <a:lumOff val="10000"/>
                  </a:schemeClr>
                </a:gs>
                <a:gs pos="82000">
                  <a:schemeClr val="tx2"/>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045" name="Daniel">
            <a:extLst>
              <a:ext uri="{FF2B5EF4-FFF2-40B4-BE49-F238E27FC236}">
                <a16:creationId xmlns:a16="http://schemas.microsoft.com/office/drawing/2014/main" id="{2BFA08F3-2B80-C44F-FED4-F29DEC84F46E}"/>
              </a:ext>
            </a:extLst>
          </p:cNvPr>
          <p:cNvGrpSpPr/>
          <p:nvPr/>
        </p:nvGrpSpPr>
        <p:grpSpPr>
          <a:xfrm>
            <a:off x="5518984" y="4234387"/>
            <a:ext cx="1079769" cy="1066054"/>
            <a:chOff x="9828537" y="4588433"/>
            <a:chExt cx="1079769" cy="1066054"/>
          </a:xfrm>
        </p:grpSpPr>
        <p:sp>
          <p:nvSpPr>
            <p:cNvPr id="1043" name="Teardrop 1042">
              <a:extLst>
                <a:ext uri="{FF2B5EF4-FFF2-40B4-BE49-F238E27FC236}">
                  <a16:creationId xmlns:a16="http://schemas.microsoft.com/office/drawing/2014/main" id="{B8599F67-8150-7F15-8A1C-61376ABFD6F5}"/>
                </a:ext>
              </a:extLst>
            </p:cNvPr>
            <p:cNvSpPr/>
            <p:nvPr/>
          </p:nvSpPr>
          <p:spPr>
            <a:xfrm>
              <a:off x="9828537" y="4588433"/>
              <a:ext cx="1079769" cy="1038957"/>
            </a:xfrm>
            <a:prstGeom prst="teardrop">
              <a:avLst/>
            </a:prstGeom>
            <a:solidFill>
              <a:srgbClr val="BC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1" name="Picture 1040" descr="A person wearing a hat&#10;&#10;Description automatically generated">
              <a:extLst>
                <a:ext uri="{FF2B5EF4-FFF2-40B4-BE49-F238E27FC236}">
                  <a16:creationId xmlns:a16="http://schemas.microsoft.com/office/drawing/2014/main" id="{216EB864-5496-9411-BB5F-92F9221C3714}"/>
                </a:ext>
              </a:extLst>
            </p:cNvPr>
            <p:cNvPicPr>
              <a:picLocks noChangeAspect="1"/>
            </p:cNvPicPr>
            <p:nvPr/>
          </p:nvPicPr>
          <p:blipFill rotWithShape="1">
            <a:blip r:embed="rId17">
              <a:extLst>
                <a:ext uri="{BEBA8EAE-BF5A-486C-A8C5-ECC9F3942E4B}">
                  <a14:imgProps xmlns:a14="http://schemas.microsoft.com/office/drawing/2010/main">
                    <a14:imgLayer r:embed="rId18">
                      <a14:imgEffect>
                        <a14:saturation sat="0"/>
                      </a14:imgEffect>
                    </a14:imgLayer>
                  </a14:imgProps>
                </a:ext>
              </a:extLst>
            </a:blip>
            <a:srcRect t="6776" b="4478"/>
            <a:stretch/>
          </p:blipFill>
          <p:spPr>
            <a:xfrm>
              <a:off x="9953139" y="4598896"/>
              <a:ext cx="845229" cy="1012723"/>
            </a:xfrm>
            <a:custGeom>
              <a:avLst/>
              <a:gdLst>
                <a:gd name="connsiteX0" fmla="*/ 422616 w 845229"/>
                <a:gd name="connsiteY0" fmla="*/ 0 h 1012723"/>
                <a:gd name="connsiteX1" fmla="*/ 845229 w 845229"/>
                <a:gd name="connsiteY1" fmla="*/ 0 h 1012723"/>
                <a:gd name="connsiteX2" fmla="*/ 845229 w 845229"/>
                <a:gd name="connsiteY2" fmla="*/ 839158 h 1012723"/>
                <a:gd name="connsiteX3" fmla="*/ 804371 w 845229"/>
                <a:gd name="connsiteY3" fmla="*/ 886806 h 1012723"/>
                <a:gd name="connsiteX4" fmla="*/ 632763 w 845229"/>
                <a:gd name="connsiteY4" fmla="*/ 998135 h 1012723"/>
                <a:gd name="connsiteX5" fmla="*/ 583922 w 845229"/>
                <a:gd name="connsiteY5" fmla="*/ 1012723 h 1012723"/>
                <a:gd name="connsiteX6" fmla="*/ 261309 w 845229"/>
                <a:gd name="connsiteY6" fmla="*/ 1012723 h 1012723"/>
                <a:gd name="connsiteX7" fmla="*/ 212468 w 845229"/>
                <a:gd name="connsiteY7" fmla="*/ 998135 h 1012723"/>
                <a:gd name="connsiteX8" fmla="*/ 40859 w 845229"/>
                <a:gd name="connsiteY8" fmla="*/ 886806 h 1012723"/>
                <a:gd name="connsiteX9" fmla="*/ 0 w 845229"/>
                <a:gd name="connsiteY9" fmla="*/ 839157 h 1012723"/>
                <a:gd name="connsiteX10" fmla="*/ 0 w 845229"/>
                <a:gd name="connsiteY10" fmla="*/ 199803 h 1012723"/>
                <a:gd name="connsiteX11" fmla="*/ 40860 w 845229"/>
                <a:gd name="connsiteY11" fmla="*/ 152152 h 1012723"/>
                <a:gd name="connsiteX12" fmla="*/ 422616 w 845229"/>
                <a:gd name="connsiteY12" fmla="*/ 0 h 1012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5229" h="1012723">
                  <a:moveTo>
                    <a:pt x="422616" y="0"/>
                  </a:moveTo>
                  <a:lnTo>
                    <a:pt x="845229" y="0"/>
                  </a:lnTo>
                  <a:lnTo>
                    <a:pt x="845229" y="839158"/>
                  </a:lnTo>
                  <a:lnTo>
                    <a:pt x="804371" y="886806"/>
                  </a:lnTo>
                  <a:cubicBezTo>
                    <a:pt x="755521" y="933810"/>
                    <a:pt x="697353" y="971848"/>
                    <a:pt x="632763" y="998135"/>
                  </a:cubicBezTo>
                  <a:lnTo>
                    <a:pt x="583922" y="1012723"/>
                  </a:lnTo>
                  <a:lnTo>
                    <a:pt x="261309" y="1012723"/>
                  </a:lnTo>
                  <a:lnTo>
                    <a:pt x="212468" y="998135"/>
                  </a:lnTo>
                  <a:cubicBezTo>
                    <a:pt x="147877" y="971848"/>
                    <a:pt x="89709" y="933810"/>
                    <a:pt x="40859" y="886806"/>
                  </a:cubicBezTo>
                  <a:lnTo>
                    <a:pt x="0" y="839157"/>
                  </a:lnTo>
                  <a:lnTo>
                    <a:pt x="0" y="199803"/>
                  </a:lnTo>
                  <a:lnTo>
                    <a:pt x="40860" y="152152"/>
                  </a:lnTo>
                  <a:cubicBezTo>
                    <a:pt x="138560" y="58145"/>
                    <a:pt x="273531" y="0"/>
                    <a:pt x="422616" y="0"/>
                  </a:cubicBezTo>
                  <a:close/>
                </a:path>
              </a:pathLst>
            </a:custGeom>
          </p:spPr>
        </p:pic>
        <p:sp>
          <p:nvSpPr>
            <p:cNvPr id="46" name="Freeform 45">
              <a:extLst>
                <a:ext uri="{FF2B5EF4-FFF2-40B4-BE49-F238E27FC236}">
                  <a16:creationId xmlns:a16="http://schemas.microsoft.com/office/drawing/2014/main" id="{F7D64924-CAB0-E0B4-C1BF-0EFDE358EF4B}"/>
                </a:ext>
              </a:extLst>
            </p:cNvPr>
            <p:cNvSpPr/>
            <p:nvPr/>
          </p:nvSpPr>
          <p:spPr>
            <a:xfrm>
              <a:off x="10034101" y="5296495"/>
              <a:ext cx="473313" cy="357992"/>
            </a:xfrm>
            <a:custGeom>
              <a:avLst/>
              <a:gdLst>
                <a:gd name="connsiteX0" fmla="*/ 119270 w 2716696"/>
                <a:gd name="connsiteY0" fmla="*/ 914400 h 2027893"/>
                <a:gd name="connsiteX1" fmla="*/ 106017 w 2716696"/>
                <a:gd name="connsiteY1" fmla="*/ 1007165 h 2027893"/>
                <a:gd name="connsiteX2" fmla="*/ 92765 w 2716696"/>
                <a:gd name="connsiteY2" fmla="*/ 1046922 h 2027893"/>
                <a:gd name="connsiteX3" fmla="*/ 79513 w 2716696"/>
                <a:gd name="connsiteY3" fmla="*/ 1152939 h 2027893"/>
                <a:gd name="connsiteX4" fmla="*/ 66261 w 2716696"/>
                <a:gd name="connsiteY4" fmla="*/ 1245704 h 2027893"/>
                <a:gd name="connsiteX5" fmla="*/ 53009 w 2716696"/>
                <a:gd name="connsiteY5" fmla="*/ 1325217 h 2027893"/>
                <a:gd name="connsiteX6" fmla="*/ 26504 w 2716696"/>
                <a:gd name="connsiteY6" fmla="*/ 1404730 h 2027893"/>
                <a:gd name="connsiteX7" fmla="*/ 0 w 2716696"/>
                <a:gd name="connsiteY7" fmla="*/ 1510748 h 2027893"/>
                <a:gd name="connsiteX8" fmla="*/ 13252 w 2716696"/>
                <a:gd name="connsiteY8" fmla="*/ 1815548 h 2027893"/>
                <a:gd name="connsiteX9" fmla="*/ 26504 w 2716696"/>
                <a:gd name="connsiteY9" fmla="*/ 1855304 h 2027893"/>
                <a:gd name="connsiteX10" fmla="*/ 79513 w 2716696"/>
                <a:gd name="connsiteY10" fmla="*/ 1934817 h 2027893"/>
                <a:gd name="connsiteX11" fmla="*/ 185531 w 2716696"/>
                <a:gd name="connsiteY11" fmla="*/ 1908313 h 2027893"/>
                <a:gd name="connsiteX12" fmla="*/ 304800 w 2716696"/>
                <a:gd name="connsiteY12" fmla="*/ 1842052 h 2027893"/>
                <a:gd name="connsiteX13" fmla="*/ 357809 w 2716696"/>
                <a:gd name="connsiteY13" fmla="*/ 1855304 h 2027893"/>
                <a:gd name="connsiteX14" fmla="*/ 410817 w 2716696"/>
                <a:gd name="connsiteY14" fmla="*/ 1948069 h 2027893"/>
                <a:gd name="connsiteX15" fmla="*/ 437322 w 2716696"/>
                <a:gd name="connsiteY15" fmla="*/ 1974574 h 2027893"/>
                <a:gd name="connsiteX16" fmla="*/ 742122 w 2716696"/>
                <a:gd name="connsiteY16" fmla="*/ 1961322 h 2027893"/>
                <a:gd name="connsiteX17" fmla="*/ 808383 w 2716696"/>
                <a:gd name="connsiteY17" fmla="*/ 2001078 h 2027893"/>
                <a:gd name="connsiteX18" fmla="*/ 848139 w 2716696"/>
                <a:gd name="connsiteY18" fmla="*/ 2027582 h 2027893"/>
                <a:gd name="connsiteX19" fmla="*/ 874644 w 2716696"/>
                <a:gd name="connsiteY19" fmla="*/ 1987826 h 2027893"/>
                <a:gd name="connsiteX20" fmla="*/ 901148 w 2716696"/>
                <a:gd name="connsiteY20" fmla="*/ 1934817 h 2027893"/>
                <a:gd name="connsiteX21" fmla="*/ 927652 w 2716696"/>
                <a:gd name="connsiteY21" fmla="*/ 1868556 h 2027893"/>
                <a:gd name="connsiteX22" fmla="*/ 954157 w 2716696"/>
                <a:gd name="connsiteY22" fmla="*/ 1842052 h 2027893"/>
                <a:gd name="connsiteX23" fmla="*/ 993913 w 2716696"/>
                <a:gd name="connsiteY23" fmla="*/ 1815548 h 2027893"/>
                <a:gd name="connsiteX24" fmla="*/ 1232452 w 2716696"/>
                <a:gd name="connsiteY24" fmla="*/ 1789043 h 2027893"/>
                <a:gd name="connsiteX25" fmla="*/ 1272209 w 2716696"/>
                <a:gd name="connsiteY25" fmla="*/ 1722782 h 2027893"/>
                <a:gd name="connsiteX26" fmla="*/ 1285461 w 2716696"/>
                <a:gd name="connsiteY26" fmla="*/ 1683026 h 2027893"/>
                <a:gd name="connsiteX27" fmla="*/ 1351722 w 2716696"/>
                <a:gd name="connsiteY27" fmla="*/ 1603513 h 2027893"/>
                <a:gd name="connsiteX28" fmla="*/ 1404731 w 2716696"/>
                <a:gd name="connsiteY28" fmla="*/ 1630017 h 2027893"/>
                <a:gd name="connsiteX29" fmla="*/ 1444487 w 2716696"/>
                <a:gd name="connsiteY29" fmla="*/ 1736035 h 2027893"/>
                <a:gd name="connsiteX30" fmla="*/ 1457739 w 2716696"/>
                <a:gd name="connsiteY30" fmla="*/ 1802295 h 2027893"/>
                <a:gd name="connsiteX31" fmla="*/ 1470991 w 2716696"/>
                <a:gd name="connsiteY31" fmla="*/ 1855304 h 2027893"/>
                <a:gd name="connsiteX32" fmla="*/ 1484244 w 2716696"/>
                <a:gd name="connsiteY32" fmla="*/ 1934817 h 2027893"/>
                <a:gd name="connsiteX33" fmla="*/ 1524000 w 2716696"/>
                <a:gd name="connsiteY33" fmla="*/ 1921565 h 2027893"/>
                <a:gd name="connsiteX34" fmla="*/ 1656522 w 2716696"/>
                <a:gd name="connsiteY34" fmla="*/ 1775791 h 2027893"/>
                <a:gd name="connsiteX35" fmla="*/ 1696278 w 2716696"/>
                <a:gd name="connsiteY35" fmla="*/ 1696278 h 2027893"/>
                <a:gd name="connsiteX36" fmla="*/ 1709531 w 2716696"/>
                <a:gd name="connsiteY36" fmla="*/ 1643269 h 2027893"/>
                <a:gd name="connsiteX37" fmla="*/ 1762539 w 2716696"/>
                <a:gd name="connsiteY37" fmla="*/ 1524000 h 2027893"/>
                <a:gd name="connsiteX38" fmla="*/ 1802296 w 2716696"/>
                <a:gd name="connsiteY38" fmla="*/ 1444487 h 2027893"/>
                <a:gd name="connsiteX39" fmla="*/ 1842052 w 2716696"/>
                <a:gd name="connsiteY39" fmla="*/ 1431235 h 2027893"/>
                <a:gd name="connsiteX40" fmla="*/ 1881809 w 2716696"/>
                <a:gd name="connsiteY40" fmla="*/ 1444487 h 2027893"/>
                <a:gd name="connsiteX41" fmla="*/ 1921565 w 2716696"/>
                <a:gd name="connsiteY41" fmla="*/ 1470991 h 2027893"/>
                <a:gd name="connsiteX42" fmla="*/ 1987826 w 2716696"/>
                <a:gd name="connsiteY42" fmla="*/ 1457739 h 2027893"/>
                <a:gd name="connsiteX43" fmla="*/ 2067339 w 2716696"/>
                <a:gd name="connsiteY43" fmla="*/ 1404730 h 2027893"/>
                <a:gd name="connsiteX44" fmla="*/ 2107096 w 2716696"/>
                <a:gd name="connsiteY44" fmla="*/ 1364974 h 2027893"/>
                <a:gd name="connsiteX45" fmla="*/ 2226365 w 2716696"/>
                <a:gd name="connsiteY45" fmla="*/ 1311965 h 2027893"/>
                <a:gd name="connsiteX46" fmla="*/ 2266122 w 2716696"/>
                <a:gd name="connsiteY46" fmla="*/ 1285461 h 2027893"/>
                <a:gd name="connsiteX47" fmla="*/ 2372139 w 2716696"/>
                <a:gd name="connsiteY47" fmla="*/ 1232452 h 2027893"/>
                <a:gd name="connsiteX48" fmla="*/ 2438400 w 2716696"/>
                <a:gd name="connsiteY48" fmla="*/ 1139687 h 2027893"/>
                <a:gd name="connsiteX49" fmla="*/ 2464904 w 2716696"/>
                <a:gd name="connsiteY49" fmla="*/ 1086678 h 2027893"/>
                <a:gd name="connsiteX50" fmla="*/ 2478157 w 2716696"/>
                <a:gd name="connsiteY50" fmla="*/ 1020417 h 2027893"/>
                <a:gd name="connsiteX51" fmla="*/ 2531165 w 2716696"/>
                <a:gd name="connsiteY51" fmla="*/ 914400 h 2027893"/>
                <a:gd name="connsiteX52" fmla="*/ 2584174 w 2716696"/>
                <a:gd name="connsiteY52" fmla="*/ 808382 h 2027893"/>
                <a:gd name="connsiteX53" fmla="*/ 2610678 w 2716696"/>
                <a:gd name="connsiteY53" fmla="*/ 755374 h 2027893"/>
                <a:gd name="connsiteX54" fmla="*/ 2676939 w 2716696"/>
                <a:gd name="connsiteY54" fmla="*/ 689113 h 2027893"/>
                <a:gd name="connsiteX55" fmla="*/ 2690191 w 2716696"/>
                <a:gd name="connsiteY55" fmla="*/ 636104 h 2027893"/>
                <a:gd name="connsiteX56" fmla="*/ 2703444 w 2716696"/>
                <a:gd name="connsiteY56" fmla="*/ 569843 h 2027893"/>
                <a:gd name="connsiteX57" fmla="*/ 2716696 w 2716696"/>
                <a:gd name="connsiteY57" fmla="*/ 530087 h 2027893"/>
                <a:gd name="connsiteX58" fmla="*/ 2703444 w 2716696"/>
                <a:gd name="connsiteY58" fmla="*/ 357808 h 2027893"/>
                <a:gd name="connsiteX59" fmla="*/ 2650435 w 2716696"/>
                <a:gd name="connsiteY59" fmla="*/ 198782 h 2027893"/>
                <a:gd name="connsiteX60" fmla="*/ 2623931 w 2716696"/>
                <a:gd name="connsiteY60" fmla="*/ 159026 h 2027893"/>
                <a:gd name="connsiteX61" fmla="*/ 2597426 w 2716696"/>
                <a:gd name="connsiteY61" fmla="*/ 132522 h 2027893"/>
                <a:gd name="connsiteX62" fmla="*/ 2544417 w 2716696"/>
                <a:gd name="connsiteY62" fmla="*/ 53008 h 2027893"/>
                <a:gd name="connsiteX63" fmla="*/ 2517913 w 2716696"/>
                <a:gd name="connsiteY63" fmla="*/ 13252 h 2027893"/>
                <a:gd name="connsiteX64" fmla="*/ 2478157 w 2716696"/>
                <a:gd name="connsiteY64" fmla="*/ 0 h 2027893"/>
                <a:gd name="connsiteX65" fmla="*/ 2345635 w 2716696"/>
                <a:gd name="connsiteY65" fmla="*/ 13252 h 2027893"/>
                <a:gd name="connsiteX66" fmla="*/ 2292626 w 2716696"/>
                <a:gd name="connsiteY66" fmla="*/ 39756 h 2027893"/>
                <a:gd name="connsiteX67" fmla="*/ 2252870 w 2716696"/>
                <a:gd name="connsiteY67" fmla="*/ 53008 h 2027893"/>
                <a:gd name="connsiteX68" fmla="*/ 2226365 w 2716696"/>
                <a:gd name="connsiteY68" fmla="*/ 79513 h 2027893"/>
                <a:gd name="connsiteX69" fmla="*/ 2199861 w 2716696"/>
                <a:gd name="connsiteY69" fmla="*/ 119269 h 2027893"/>
                <a:gd name="connsiteX70" fmla="*/ 2160104 w 2716696"/>
                <a:gd name="connsiteY70" fmla="*/ 145774 h 2027893"/>
                <a:gd name="connsiteX71" fmla="*/ 2120348 w 2716696"/>
                <a:gd name="connsiteY71" fmla="*/ 185530 h 2027893"/>
                <a:gd name="connsiteX72" fmla="*/ 2093844 w 2716696"/>
                <a:gd name="connsiteY72" fmla="*/ 238539 h 2027893"/>
                <a:gd name="connsiteX73" fmla="*/ 1974574 w 2716696"/>
                <a:gd name="connsiteY73" fmla="*/ 344556 h 2027893"/>
                <a:gd name="connsiteX74" fmla="*/ 1908313 w 2716696"/>
                <a:gd name="connsiteY74" fmla="*/ 384313 h 2027893"/>
                <a:gd name="connsiteX75" fmla="*/ 1842052 w 2716696"/>
                <a:gd name="connsiteY75" fmla="*/ 410817 h 2027893"/>
                <a:gd name="connsiteX76" fmla="*/ 1669774 w 2716696"/>
                <a:gd name="connsiteY76" fmla="*/ 463826 h 2027893"/>
                <a:gd name="connsiteX77" fmla="*/ 1603513 w 2716696"/>
                <a:gd name="connsiteY77" fmla="*/ 477078 h 2027893"/>
                <a:gd name="connsiteX78" fmla="*/ 1550504 w 2716696"/>
                <a:gd name="connsiteY78" fmla="*/ 490330 h 2027893"/>
                <a:gd name="connsiteX79" fmla="*/ 1431235 w 2716696"/>
                <a:gd name="connsiteY79" fmla="*/ 503582 h 2027893"/>
                <a:gd name="connsiteX80" fmla="*/ 1338470 w 2716696"/>
                <a:gd name="connsiteY80" fmla="*/ 609600 h 2027893"/>
                <a:gd name="connsiteX81" fmla="*/ 1258957 w 2716696"/>
                <a:gd name="connsiteY81" fmla="*/ 689113 h 2027893"/>
                <a:gd name="connsiteX82" fmla="*/ 1219200 w 2716696"/>
                <a:gd name="connsiteY82" fmla="*/ 728869 h 2027893"/>
                <a:gd name="connsiteX83" fmla="*/ 1166191 w 2716696"/>
                <a:gd name="connsiteY83" fmla="*/ 768626 h 2027893"/>
                <a:gd name="connsiteX84" fmla="*/ 1126435 w 2716696"/>
                <a:gd name="connsiteY84" fmla="*/ 821635 h 2027893"/>
                <a:gd name="connsiteX85" fmla="*/ 1020417 w 2716696"/>
                <a:gd name="connsiteY85" fmla="*/ 874643 h 2027893"/>
                <a:gd name="connsiteX86" fmla="*/ 980661 w 2716696"/>
                <a:gd name="connsiteY86" fmla="*/ 901148 h 2027893"/>
                <a:gd name="connsiteX87" fmla="*/ 874644 w 2716696"/>
                <a:gd name="connsiteY87" fmla="*/ 927652 h 2027893"/>
                <a:gd name="connsiteX88" fmla="*/ 583096 w 2716696"/>
                <a:gd name="connsiteY88" fmla="*/ 887895 h 2027893"/>
                <a:gd name="connsiteX89" fmla="*/ 503583 w 2716696"/>
                <a:gd name="connsiteY89" fmla="*/ 861391 h 2027893"/>
                <a:gd name="connsiteX90" fmla="*/ 463826 w 2716696"/>
                <a:gd name="connsiteY90" fmla="*/ 848139 h 2027893"/>
                <a:gd name="connsiteX91" fmla="*/ 212035 w 2716696"/>
                <a:gd name="connsiteY91" fmla="*/ 861391 h 2027893"/>
                <a:gd name="connsiteX92" fmla="*/ 132522 w 2716696"/>
                <a:gd name="connsiteY92" fmla="*/ 887895 h 2027893"/>
                <a:gd name="connsiteX93" fmla="*/ 119270 w 2716696"/>
                <a:gd name="connsiteY93" fmla="*/ 914400 h 202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716696" h="2027893">
                  <a:moveTo>
                    <a:pt x="119270" y="914400"/>
                  </a:moveTo>
                  <a:cubicBezTo>
                    <a:pt x="114852" y="945322"/>
                    <a:pt x="112143" y="976536"/>
                    <a:pt x="106017" y="1007165"/>
                  </a:cubicBezTo>
                  <a:cubicBezTo>
                    <a:pt x="103277" y="1020863"/>
                    <a:pt x="95264" y="1033178"/>
                    <a:pt x="92765" y="1046922"/>
                  </a:cubicBezTo>
                  <a:cubicBezTo>
                    <a:pt x="86394" y="1081962"/>
                    <a:pt x="84220" y="1117637"/>
                    <a:pt x="79513" y="1152939"/>
                  </a:cubicBezTo>
                  <a:cubicBezTo>
                    <a:pt x="75385" y="1183901"/>
                    <a:pt x="71011" y="1214832"/>
                    <a:pt x="66261" y="1245704"/>
                  </a:cubicBezTo>
                  <a:cubicBezTo>
                    <a:pt x="62175" y="1272261"/>
                    <a:pt x="59526" y="1299149"/>
                    <a:pt x="53009" y="1325217"/>
                  </a:cubicBezTo>
                  <a:cubicBezTo>
                    <a:pt x="46233" y="1352321"/>
                    <a:pt x="31983" y="1377334"/>
                    <a:pt x="26504" y="1404730"/>
                  </a:cubicBezTo>
                  <a:cubicBezTo>
                    <a:pt x="10512" y="1484689"/>
                    <a:pt x="20375" y="1449622"/>
                    <a:pt x="0" y="1510748"/>
                  </a:cubicBezTo>
                  <a:cubicBezTo>
                    <a:pt x="4417" y="1612348"/>
                    <a:pt x="5452" y="1714152"/>
                    <a:pt x="13252" y="1815548"/>
                  </a:cubicBezTo>
                  <a:cubicBezTo>
                    <a:pt x="14323" y="1829476"/>
                    <a:pt x="19720" y="1843093"/>
                    <a:pt x="26504" y="1855304"/>
                  </a:cubicBezTo>
                  <a:cubicBezTo>
                    <a:pt x="41974" y="1883150"/>
                    <a:pt x="79513" y="1934817"/>
                    <a:pt x="79513" y="1934817"/>
                  </a:cubicBezTo>
                  <a:cubicBezTo>
                    <a:pt x="97869" y="1931146"/>
                    <a:pt x="162610" y="1921047"/>
                    <a:pt x="185531" y="1908313"/>
                  </a:cubicBezTo>
                  <a:cubicBezTo>
                    <a:pt x="322237" y="1832365"/>
                    <a:pt x="214841" y="1872038"/>
                    <a:pt x="304800" y="1842052"/>
                  </a:cubicBezTo>
                  <a:cubicBezTo>
                    <a:pt x="322470" y="1846469"/>
                    <a:pt x="342988" y="1844718"/>
                    <a:pt x="357809" y="1855304"/>
                  </a:cubicBezTo>
                  <a:cubicBezTo>
                    <a:pt x="419453" y="1899335"/>
                    <a:pt x="382038" y="1900105"/>
                    <a:pt x="410817" y="1948069"/>
                  </a:cubicBezTo>
                  <a:cubicBezTo>
                    <a:pt x="417245" y="1958783"/>
                    <a:pt x="428487" y="1965739"/>
                    <a:pt x="437322" y="1974574"/>
                  </a:cubicBezTo>
                  <a:cubicBezTo>
                    <a:pt x="644476" y="1940047"/>
                    <a:pt x="542829" y="1943203"/>
                    <a:pt x="742122" y="1961322"/>
                  </a:cubicBezTo>
                  <a:cubicBezTo>
                    <a:pt x="764209" y="1974574"/>
                    <a:pt x="786541" y="1987427"/>
                    <a:pt x="808383" y="2001078"/>
                  </a:cubicBezTo>
                  <a:cubicBezTo>
                    <a:pt x="821889" y="2009519"/>
                    <a:pt x="832521" y="2030705"/>
                    <a:pt x="848139" y="2027582"/>
                  </a:cubicBezTo>
                  <a:cubicBezTo>
                    <a:pt x="863757" y="2024458"/>
                    <a:pt x="866742" y="2001655"/>
                    <a:pt x="874644" y="1987826"/>
                  </a:cubicBezTo>
                  <a:cubicBezTo>
                    <a:pt x="884445" y="1970674"/>
                    <a:pt x="893125" y="1952870"/>
                    <a:pt x="901148" y="1934817"/>
                  </a:cubicBezTo>
                  <a:cubicBezTo>
                    <a:pt x="910809" y="1913079"/>
                    <a:pt x="915850" y="1889210"/>
                    <a:pt x="927652" y="1868556"/>
                  </a:cubicBezTo>
                  <a:cubicBezTo>
                    <a:pt x="933851" y="1857708"/>
                    <a:pt x="944401" y="1849857"/>
                    <a:pt x="954157" y="1842052"/>
                  </a:cubicBezTo>
                  <a:cubicBezTo>
                    <a:pt x="966594" y="1832103"/>
                    <a:pt x="979668" y="1822671"/>
                    <a:pt x="993913" y="1815548"/>
                  </a:cubicBezTo>
                  <a:cubicBezTo>
                    <a:pt x="1057151" y="1783929"/>
                    <a:pt x="1207597" y="1790700"/>
                    <a:pt x="1232452" y="1789043"/>
                  </a:cubicBezTo>
                  <a:cubicBezTo>
                    <a:pt x="1245704" y="1766956"/>
                    <a:pt x="1260690" y="1745820"/>
                    <a:pt x="1272209" y="1722782"/>
                  </a:cubicBezTo>
                  <a:cubicBezTo>
                    <a:pt x="1278456" y="1710288"/>
                    <a:pt x="1278531" y="1695154"/>
                    <a:pt x="1285461" y="1683026"/>
                  </a:cubicBezTo>
                  <a:cubicBezTo>
                    <a:pt x="1306464" y="1646269"/>
                    <a:pt x="1324448" y="1630786"/>
                    <a:pt x="1351722" y="1603513"/>
                  </a:cubicBezTo>
                  <a:cubicBezTo>
                    <a:pt x="1369392" y="1612348"/>
                    <a:pt x="1390762" y="1616048"/>
                    <a:pt x="1404731" y="1630017"/>
                  </a:cubicBezTo>
                  <a:cubicBezTo>
                    <a:pt x="1426685" y="1651971"/>
                    <a:pt x="1438149" y="1707512"/>
                    <a:pt x="1444487" y="1736035"/>
                  </a:cubicBezTo>
                  <a:cubicBezTo>
                    <a:pt x="1449373" y="1758023"/>
                    <a:pt x="1452853" y="1780307"/>
                    <a:pt x="1457739" y="1802295"/>
                  </a:cubicBezTo>
                  <a:cubicBezTo>
                    <a:pt x="1461690" y="1820075"/>
                    <a:pt x="1467419" y="1837444"/>
                    <a:pt x="1470991" y="1855304"/>
                  </a:cubicBezTo>
                  <a:cubicBezTo>
                    <a:pt x="1476261" y="1881652"/>
                    <a:pt x="1479826" y="1908313"/>
                    <a:pt x="1484244" y="1934817"/>
                  </a:cubicBezTo>
                  <a:cubicBezTo>
                    <a:pt x="1497496" y="1930400"/>
                    <a:pt x="1513189" y="1930411"/>
                    <a:pt x="1524000" y="1921565"/>
                  </a:cubicBezTo>
                  <a:cubicBezTo>
                    <a:pt x="1567566" y="1885920"/>
                    <a:pt x="1625787" y="1831115"/>
                    <a:pt x="1656522" y="1775791"/>
                  </a:cubicBezTo>
                  <a:cubicBezTo>
                    <a:pt x="1670913" y="1749887"/>
                    <a:pt x="1685273" y="1723791"/>
                    <a:pt x="1696278" y="1696278"/>
                  </a:cubicBezTo>
                  <a:cubicBezTo>
                    <a:pt x="1703042" y="1679367"/>
                    <a:pt x="1703771" y="1660548"/>
                    <a:pt x="1709531" y="1643269"/>
                  </a:cubicBezTo>
                  <a:cubicBezTo>
                    <a:pt x="1740359" y="1550786"/>
                    <a:pt x="1727899" y="1604829"/>
                    <a:pt x="1762539" y="1524000"/>
                  </a:cubicBezTo>
                  <a:cubicBezTo>
                    <a:pt x="1775065" y="1494772"/>
                    <a:pt x="1774612" y="1466634"/>
                    <a:pt x="1802296" y="1444487"/>
                  </a:cubicBezTo>
                  <a:cubicBezTo>
                    <a:pt x="1813204" y="1435761"/>
                    <a:pt x="1828800" y="1435652"/>
                    <a:pt x="1842052" y="1431235"/>
                  </a:cubicBezTo>
                  <a:cubicBezTo>
                    <a:pt x="1855304" y="1435652"/>
                    <a:pt x="1869315" y="1438240"/>
                    <a:pt x="1881809" y="1444487"/>
                  </a:cubicBezTo>
                  <a:cubicBezTo>
                    <a:pt x="1896055" y="1451610"/>
                    <a:pt x="1905761" y="1469016"/>
                    <a:pt x="1921565" y="1470991"/>
                  </a:cubicBezTo>
                  <a:cubicBezTo>
                    <a:pt x="1943915" y="1473785"/>
                    <a:pt x="1965739" y="1462156"/>
                    <a:pt x="1987826" y="1457739"/>
                  </a:cubicBezTo>
                  <a:cubicBezTo>
                    <a:pt x="2014330" y="1440069"/>
                    <a:pt x="2044814" y="1427254"/>
                    <a:pt x="2067339" y="1404730"/>
                  </a:cubicBezTo>
                  <a:cubicBezTo>
                    <a:pt x="2080591" y="1391478"/>
                    <a:pt x="2091846" y="1375867"/>
                    <a:pt x="2107096" y="1364974"/>
                  </a:cubicBezTo>
                  <a:cubicBezTo>
                    <a:pt x="2139890" y="1341549"/>
                    <a:pt x="2191723" y="1329285"/>
                    <a:pt x="2226365" y="1311965"/>
                  </a:cubicBezTo>
                  <a:cubicBezTo>
                    <a:pt x="2240611" y="1304842"/>
                    <a:pt x="2251876" y="1292584"/>
                    <a:pt x="2266122" y="1285461"/>
                  </a:cubicBezTo>
                  <a:cubicBezTo>
                    <a:pt x="2334657" y="1251193"/>
                    <a:pt x="2320968" y="1273388"/>
                    <a:pt x="2372139" y="1232452"/>
                  </a:cubicBezTo>
                  <a:cubicBezTo>
                    <a:pt x="2404928" y="1206221"/>
                    <a:pt x="2416808" y="1178553"/>
                    <a:pt x="2438400" y="1139687"/>
                  </a:cubicBezTo>
                  <a:cubicBezTo>
                    <a:pt x="2447994" y="1122418"/>
                    <a:pt x="2456069" y="1104348"/>
                    <a:pt x="2464904" y="1086678"/>
                  </a:cubicBezTo>
                  <a:cubicBezTo>
                    <a:pt x="2469322" y="1064591"/>
                    <a:pt x="2470071" y="1041440"/>
                    <a:pt x="2478157" y="1020417"/>
                  </a:cubicBezTo>
                  <a:cubicBezTo>
                    <a:pt x="2492340" y="983540"/>
                    <a:pt x="2513496" y="949739"/>
                    <a:pt x="2531165" y="914400"/>
                  </a:cubicBezTo>
                  <a:lnTo>
                    <a:pt x="2584174" y="808382"/>
                  </a:lnTo>
                  <a:cubicBezTo>
                    <a:pt x="2593009" y="790713"/>
                    <a:pt x="2596709" y="769343"/>
                    <a:pt x="2610678" y="755374"/>
                  </a:cubicBezTo>
                  <a:lnTo>
                    <a:pt x="2676939" y="689113"/>
                  </a:lnTo>
                  <a:cubicBezTo>
                    <a:pt x="2681356" y="671443"/>
                    <a:pt x="2686240" y="653884"/>
                    <a:pt x="2690191" y="636104"/>
                  </a:cubicBezTo>
                  <a:cubicBezTo>
                    <a:pt x="2695077" y="614116"/>
                    <a:pt x="2697981" y="591695"/>
                    <a:pt x="2703444" y="569843"/>
                  </a:cubicBezTo>
                  <a:cubicBezTo>
                    <a:pt x="2706832" y="556291"/>
                    <a:pt x="2712279" y="543339"/>
                    <a:pt x="2716696" y="530087"/>
                  </a:cubicBezTo>
                  <a:cubicBezTo>
                    <a:pt x="2712279" y="472661"/>
                    <a:pt x="2711589" y="414825"/>
                    <a:pt x="2703444" y="357808"/>
                  </a:cubicBezTo>
                  <a:cubicBezTo>
                    <a:pt x="2693790" y="290228"/>
                    <a:pt x="2681492" y="253133"/>
                    <a:pt x="2650435" y="198782"/>
                  </a:cubicBezTo>
                  <a:cubicBezTo>
                    <a:pt x="2642533" y="184954"/>
                    <a:pt x="2633881" y="171463"/>
                    <a:pt x="2623931" y="159026"/>
                  </a:cubicBezTo>
                  <a:cubicBezTo>
                    <a:pt x="2616126" y="149270"/>
                    <a:pt x="2606261" y="141357"/>
                    <a:pt x="2597426" y="132522"/>
                  </a:cubicBezTo>
                  <a:cubicBezTo>
                    <a:pt x="2574137" y="62654"/>
                    <a:pt x="2599566" y="119187"/>
                    <a:pt x="2544417" y="53008"/>
                  </a:cubicBezTo>
                  <a:cubicBezTo>
                    <a:pt x="2534221" y="40773"/>
                    <a:pt x="2530350" y="23201"/>
                    <a:pt x="2517913" y="13252"/>
                  </a:cubicBezTo>
                  <a:cubicBezTo>
                    <a:pt x="2507005" y="4526"/>
                    <a:pt x="2491409" y="4417"/>
                    <a:pt x="2478157" y="0"/>
                  </a:cubicBezTo>
                  <a:cubicBezTo>
                    <a:pt x="2433983" y="4417"/>
                    <a:pt x="2389044" y="3950"/>
                    <a:pt x="2345635" y="13252"/>
                  </a:cubicBezTo>
                  <a:cubicBezTo>
                    <a:pt x="2326318" y="17391"/>
                    <a:pt x="2310784" y="31974"/>
                    <a:pt x="2292626" y="39756"/>
                  </a:cubicBezTo>
                  <a:cubicBezTo>
                    <a:pt x="2279787" y="45259"/>
                    <a:pt x="2266122" y="48591"/>
                    <a:pt x="2252870" y="53008"/>
                  </a:cubicBezTo>
                  <a:cubicBezTo>
                    <a:pt x="2244035" y="61843"/>
                    <a:pt x="2234170" y="69756"/>
                    <a:pt x="2226365" y="79513"/>
                  </a:cubicBezTo>
                  <a:cubicBezTo>
                    <a:pt x="2216416" y="91950"/>
                    <a:pt x="2211123" y="108007"/>
                    <a:pt x="2199861" y="119269"/>
                  </a:cubicBezTo>
                  <a:cubicBezTo>
                    <a:pt x="2188599" y="130531"/>
                    <a:pt x="2172340" y="135578"/>
                    <a:pt x="2160104" y="145774"/>
                  </a:cubicBezTo>
                  <a:cubicBezTo>
                    <a:pt x="2145707" y="157772"/>
                    <a:pt x="2133600" y="172278"/>
                    <a:pt x="2120348" y="185530"/>
                  </a:cubicBezTo>
                  <a:cubicBezTo>
                    <a:pt x="2111513" y="203200"/>
                    <a:pt x="2105972" y="222945"/>
                    <a:pt x="2093844" y="238539"/>
                  </a:cubicBezTo>
                  <a:cubicBezTo>
                    <a:pt x="2064602" y="276136"/>
                    <a:pt x="2015352" y="317371"/>
                    <a:pt x="1974574" y="344556"/>
                  </a:cubicBezTo>
                  <a:cubicBezTo>
                    <a:pt x="1953142" y="358844"/>
                    <a:pt x="1931351" y="372794"/>
                    <a:pt x="1908313" y="384313"/>
                  </a:cubicBezTo>
                  <a:cubicBezTo>
                    <a:pt x="1887036" y="394951"/>
                    <a:pt x="1864408" y="402687"/>
                    <a:pt x="1842052" y="410817"/>
                  </a:cubicBezTo>
                  <a:cubicBezTo>
                    <a:pt x="1794023" y="428282"/>
                    <a:pt x="1718043" y="451759"/>
                    <a:pt x="1669774" y="463826"/>
                  </a:cubicBezTo>
                  <a:cubicBezTo>
                    <a:pt x="1647922" y="469289"/>
                    <a:pt x="1625501" y="472192"/>
                    <a:pt x="1603513" y="477078"/>
                  </a:cubicBezTo>
                  <a:cubicBezTo>
                    <a:pt x="1585733" y="481029"/>
                    <a:pt x="1568506" y="487561"/>
                    <a:pt x="1550504" y="490330"/>
                  </a:cubicBezTo>
                  <a:cubicBezTo>
                    <a:pt x="1510968" y="496412"/>
                    <a:pt x="1470991" y="499165"/>
                    <a:pt x="1431235" y="503582"/>
                  </a:cubicBezTo>
                  <a:cubicBezTo>
                    <a:pt x="1318588" y="578681"/>
                    <a:pt x="1493083" y="454987"/>
                    <a:pt x="1338470" y="609600"/>
                  </a:cubicBezTo>
                  <a:lnTo>
                    <a:pt x="1258957" y="689113"/>
                  </a:lnTo>
                  <a:cubicBezTo>
                    <a:pt x="1245705" y="702365"/>
                    <a:pt x="1234193" y="717624"/>
                    <a:pt x="1219200" y="728869"/>
                  </a:cubicBezTo>
                  <a:cubicBezTo>
                    <a:pt x="1201530" y="742121"/>
                    <a:pt x="1181809" y="753008"/>
                    <a:pt x="1166191" y="768626"/>
                  </a:cubicBezTo>
                  <a:cubicBezTo>
                    <a:pt x="1150573" y="784244"/>
                    <a:pt x="1144298" y="808644"/>
                    <a:pt x="1126435" y="821635"/>
                  </a:cubicBezTo>
                  <a:cubicBezTo>
                    <a:pt x="1094481" y="844874"/>
                    <a:pt x="1053291" y="852726"/>
                    <a:pt x="1020417" y="874643"/>
                  </a:cubicBezTo>
                  <a:cubicBezTo>
                    <a:pt x="1007165" y="883478"/>
                    <a:pt x="995629" y="895705"/>
                    <a:pt x="980661" y="901148"/>
                  </a:cubicBezTo>
                  <a:cubicBezTo>
                    <a:pt x="946428" y="913597"/>
                    <a:pt x="874644" y="927652"/>
                    <a:pt x="874644" y="927652"/>
                  </a:cubicBezTo>
                  <a:cubicBezTo>
                    <a:pt x="634718" y="912657"/>
                    <a:pt x="729794" y="936795"/>
                    <a:pt x="583096" y="887895"/>
                  </a:cubicBezTo>
                  <a:lnTo>
                    <a:pt x="503583" y="861391"/>
                  </a:lnTo>
                  <a:lnTo>
                    <a:pt x="463826" y="848139"/>
                  </a:lnTo>
                  <a:cubicBezTo>
                    <a:pt x="379896" y="852556"/>
                    <a:pt x="295483" y="851377"/>
                    <a:pt x="212035" y="861391"/>
                  </a:cubicBezTo>
                  <a:cubicBezTo>
                    <a:pt x="184296" y="864720"/>
                    <a:pt x="132522" y="887895"/>
                    <a:pt x="132522" y="887895"/>
                  </a:cubicBezTo>
                  <a:lnTo>
                    <a:pt x="119270" y="9144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A0DD0F4-52EF-6F5B-7A42-0ECD1172A92D}"/>
                </a:ext>
              </a:extLst>
            </p:cNvPr>
            <p:cNvSpPr/>
            <p:nvPr/>
          </p:nvSpPr>
          <p:spPr>
            <a:xfrm>
              <a:off x="10034101" y="5296495"/>
              <a:ext cx="153741" cy="82383"/>
            </a:xfrm>
            <a:custGeom>
              <a:avLst/>
              <a:gdLst>
                <a:gd name="connsiteX0" fmla="*/ 54295 w 882433"/>
                <a:gd name="connsiteY0" fmla="*/ 13252 h 466672"/>
                <a:gd name="connsiteX1" fmla="*/ 14538 w 882433"/>
                <a:gd name="connsiteY1" fmla="*/ 463826 h 466672"/>
                <a:gd name="connsiteX2" fmla="*/ 41043 w 882433"/>
                <a:gd name="connsiteY2" fmla="*/ 437321 h 466672"/>
                <a:gd name="connsiteX3" fmla="*/ 94051 w 882433"/>
                <a:gd name="connsiteY3" fmla="*/ 357808 h 466672"/>
                <a:gd name="connsiteX4" fmla="*/ 160312 w 882433"/>
                <a:gd name="connsiteY4" fmla="*/ 371061 h 466672"/>
                <a:gd name="connsiteX5" fmla="*/ 186817 w 882433"/>
                <a:gd name="connsiteY5" fmla="*/ 397565 h 466672"/>
                <a:gd name="connsiteX6" fmla="*/ 226573 w 882433"/>
                <a:gd name="connsiteY6" fmla="*/ 410817 h 466672"/>
                <a:gd name="connsiteX7" fmla="*/ 253077 w 882433"/>
                <a:gd name="connsiteY7" fmla="*/ 371061 h 466672"/>
                <a:gd name="connsiteX8" fmla="*/ 279582 w 882433"/>
                <a:gd name="connsiteY8" fmla="*/ 291547 h 466672"/>
                <a:gd name="connsiteX9" fmla="*/ 319338 w 882433"/>
                <a:gd name="connsiteY9" fmla="*/ 265043 h 466672"/>
                <a:gd name="connsiteX10" fmla="*/ 345843 w 882433"/>
                <a:gd name="connsiteY10" fmla="*/ 291547 h 466672"/>
                <a:gd name="connsiteX11" fmla="*/ 372347 w 882433"/>
                <a:gd name="connsiteY11" fmla="*/ 371061 h 466672"/>
                <a:gd name="connsiteX12" fmla="*/ 398851 w 882433"/>
                <a:gd name="connsiteY12" fmla="*/ 410817 h 466672"/>
                <a:gd name="connsiteX13" fmla="*/ 438608 w 882433"/>
                <a:gd name="connsiteY13" fmla="*/ 397565 h 466672"/>
                <a:gd name="connsiteX14" fmla="*/ 531373 w 882433"/>
                <a:gd name="connsiteY14" fmla="*/ 357808 h 466672"/>
                <a:gd name="connsiteX15" fmla="*/ 637390 w 882433"/>
                <a:gd name="connsiteY15" fmla="*/ 397565 h 466672"/>
                <a:gd name="connsiteX16" fmla="*/ 690399 w 882433"/>
                <a:gd name="connsiteY16" fmla="*/ 450574 h 466672"/>
                <a:gd name="connsiteX17" fmla="*/ 703651 w 882433"/>
                <a:gd name="connsiteY17" fmla="*/ 410817 h 466672"/>
                <a:gd name="connsiteX18" fmla="*/ 743408 w 882433"/>
                <a:gd name="connsiteY18" fmla="*/ 397565 h 466672"/>
                <a:gd name="connsiteX19" fmla="*/ 849425 w 882433"/>
                <a:gd name="connsiteY19" fmla="*/ 424069 h 466672"/>
                <a:gd name="connsiteX20" fmla="*/ 862677 w 882433"/>
                <a:gd name="connsiteY20" fmla="*/ 344556 h 466672"/>
                <a:gd name="connsiteX21" fmla="*/ 849425 w 882433"/>
                <a:gd name="connsiteY21" fmla="*/ 291547 h 466672"/>
                <a:gd name="connsiteX22" fmla="*/ 809669 w 882433"/>
                <a:gd name="connsiteY22" fmla="*/ 212034 h 466672"/>
                <a:gd name="connsiteX23" fmla="*/ 703651 w 882433"/>
                <a:gd name="connsiteY23" fmla="*/ 132521 h 466672"/>
                <a:gd name="connsiteX24" fmla="*/ 584382 w 882433"/>
                <a:gd name="connsiteY24" fmla="*/ 53008 h 466672"/>
                <a:gd name="connsiteX25" fmla="*/ 544625 w 882433"/>
                <a:gd name="connsiteY25" fmla="*/ 26504 h 466672"/>
                <a:gd name="connsiteX26" fmla="*/ 465112 w 882433"/>
                <a:gd name="connsiteY26" fmla="*/ 0 h 466672"/>
                <a:gd name="connsiteX27" fmla="*/ 173564 w 882433"/>
                <a:gd name="connsiteY27" fmla="*/ 26504 h 466672"/>
                <a:gd name="connsiteX28" fmla="*/ 94051 w 882433"/>
                <a:gd name="connsiteY28" fmla="*/ 53008 h 466672"/>
                <a:gd name="connsiteX29" fmla="*/ 54295 w 882433"/>
                <a:gd name="connsiteY29" fmla="*/ 66261 h 46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82433" h="466672">
                  <a:moveTo>
                    <a:pt x="54295" y="13252"/>
                  </a:moveTo>
                  <a:cubicBezTo>
                    <a:pt x="36578" y="115127"/>
                    <a:pt x="-28703" y="334104"/>
                    <a:pt x="14538" y="463826"/>
                  </a:cubicBezTo>
                  <a:cubicBezTo>
                    <a:pt x="18489" y="475679"/>
                    <a:pt x="33546" y="447317"/>
                    <a:pt x="41043" y="437321"/>
                  </a:cubicBezTo>
                  <a:cubicBezTo>
                    <a:pt x="60155" y="411838"/>
                    <a:pt x="94051" y="357808"/>
                    <a:pt x="94051" y="357808"/>
                  </a:cubicBezTo>
                  <a:cubicBezTo>
                    <a:pt x="116138" y="362226"/>
                    <a:pt x="139609" y="362188"/>
                    <a:pt x="160312" y="371061"/>
                  </a:cubicBezTo>
                  <a:cubicBezTo>
                    <a:pt x="171796" y="375983"/>
                    <a:pt x="176103" y="391137"/>
                    <a:pt x="186817" y="397565"/>
                  </a:cubicBezTo>
                  <a:cubicBezTo>
                    <a:pt x="198795" y="404752"/>
                    <a:pt x="213321" y="406400"/>
                    <a:pt x="226573" y="410817"/>
                  </a:cubicBezTo>
                  <a:cubicBezTo>
                    <a:pt x="235408" y="397565"/>
                    <a:pt x="246608" y="385615"/>
                    <a:pt x="253077" y="371061"/>
                  </a:cubicBezTo>
                  <a:cubicBezTo>
                    <a:pt x="264424" y="345531"/>
                    <a:pt x="256336" y="307044"/>
                    <a:pt x="279582" y="291547"/>
                  </a:cubicBezTo>
                  <a:lnTo>
                    <a:pt x="319338" y="265043"/>
                  </a:lnTo>
                  <a:cubicBezTo>
                    <a:pt x="328173" y="273878"/>
                    <a:pt x="340255" y="280372"/>
                    <a:pt x="345843" y="291547"/>
                  </a:cubicBezTo>
                  <a:cubicBezTo>
                    <a:pt x="358337" y="316536"/>
                    <a:pt x="356850" y="347815"/>
                    <a:pt x="372347" y="371061"/>
                  </a:cubicBezTo>
                  <a:lnTo>
                    <a:pt x="398851" y="410817"/>
                  </a:lnTo>
                  <a:cubicBezTo>
                    <a:pt x="412103" y="406400"/>
                    <a:pt x="425768" y="403068"/>
                    <a:pt x="438608" y="397565"/>
                  </a:cubicBezTo>
                  <a:cubicBezTo>
                    <a:pt x="553256" y="348431"/>
                    <a:pt x="438125" y="388893"/>
                    <a:pt x="531373" y="357808"/>
                  </a:cubicBezTo>
                  <a:cubicBezTo>
                    <a:pt x="589271" y="369388"/>
                    <a:pt x="595849" y="361958"/>
                    <a:pt x="637390" y="397565"/>
                  </a:cubicBezTo>
                  <a:cubicBezTo>
                    <a:pt x="656363" y="413827"/>
                    <a:pt x="690399" y="450574"/>
                    <a:pt x="690399" y="450574"/>
                  </a:cubicBezTo>
                  <a:cubicBezTo>
                    <a:pt x="694816" y="437322"/>
                    <a:pt x="693773" y="420695"/>
                    <a:pt x="703651" y="410817"/>
                  </a:cubicBezTo>
                  <a:cubicBezTo>
                    <a:pt x="713529" y="400939"/>
                    <a:pt x="729439" y="397565"/>
                    <a:pt x="743408" y="397565"/>
                  </a:cubicBezTo>
                  <a:cubicBezTo>
                    <a:pt x="775392" y="397565"/>
                    <a:pt x="818053" y="413612"/>
                    <a:pt x="849425" y="424069"/>
                  </a:cubicBezTo>
                  <a:cubicBezTo>
                    <a:pt x="899036" y="473680"/>
                    <a:pt x="883400" y="468892"/>
                    <a:pt x="862677" y="344556"/>
                  </a:cubicBezTo>
                  <a:cubicBezTo>
                    <a:pt x="859683" y="326590"/>
                    <a:pt x="854429" y="309060"/>
                    <a:pt x="849425" y="291547"/>
                  </a:cubicBezTo>
                  <a:cubicBezTo>
                    <a:pt x="839568" y="257047"/>
                    <a:pt x="834308" y="240192"/>
                    <a:pt x="809669" y="212034"/>
                  </a:cubicBezTo>
                  <a:cubicBezTo>
                    <a:pt x="693349" y="79097"/>
                    <a:pt x="791010" y="181054"/>
                    <a:pt x="703651" y="132521"/>
                  </a:cubicBezTo>
                  <a:cubicBezTo>
                    <a:pt x="703616" y="132501"/>
                    <a:pt x="604277" y="66271"/>
                    <a:pt x="584382" y="53008"/>
                  </a:cubicBezTo>
                  <a:cubicBezTo>
                    <a:pt x="571130" y="44173"/>
                    <a:pt x="559735" y="31541"/>
                    <a:pt x="544625" y="26504"/>
                  </a:cubicBezTo>
                  <a:lnTo>
                    <a:pt x="465112" y="0"/>
                  </a:lnTo>
                  <a:cubicBezTo>
                    <a:pt x="376341" y="5222"/>
                    <a:pt x="265981" y="1300"/>
                    <a:pt x="173564" y="26504"/>
                  </a:cubicBezTo>
                  <a:cubicBezTo>
                    <a:pt x="146610" y="33855"/>
                    <a:pt x="120555" y="44173"/>
                    <a:pt x="94051" y="53008"/>
                  </a:cubicBezTo>
                  <a:lnTo>
                    <a:pt x="54295" y="66261"/>
                  </a:lnTo>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2" name="Picture 1051" descr="A black and white logo&#10;&#10;Description automatically generated">
            <a:extLst>
              <a:ext uri="{FF2B5EF4-FFF2-40B4-BE49-F238E27FC236}">
                <a16:creationId xmlns:a16="http://schemas.microsoft.com/office/drawing/2014/main" id="{449A45CF-B2C2-C1CF-E4E8-6A9FFB388E46}"/>
              </a:ext>
            </a:extLst>
          </p:cNvPr>
          <p:cNvPicPr>
            <a:picLocks noChangeAspect="1"/>
          </p:cNvPicPr>
          <p:nvPr/>
        </p:nvPicPr>
        <p:blipFill>
          <a:blip r:embed="rId19">
            <a:extLst>
              <a:ext uri="{837473B0-CC2E-450A-ABE3-18F120FF3D39}">
                <a1611:picAttrSrcUrl xmlns:a1611="http://schemas.microsoft.com/office/drawing/2016/11/main" r:id="rId20"/>
              </a:ext>
            </a:extLst>
          </a:blip>
          <a:stretch>
            <a:fillRect/>
          </a:stretch>
        </p:blipFill>
        <p:spPr>
          <a:xfrm>
            <a:off x="1416105" y="1479361"/>
            <a:ext cx="9090197" cy="1789029"/>
          </a:xfrm>
          <a:prstGeom prst="rect">
            <a:avLst/>
          </a:prstGeom>
          <a:ln w="25400">
            <a:solidFill>
              <a:schemeClr val="accent1"/>
            </a:solidFill>
          </a:ln>
        </p:spPr>
      </p:pic>
    </p:spTree>
    <p:extLst>
      <p:ext uri="{BB962C8B-B14F-4D97-AF65-F5344CB8AC3E}">
        <p14:creationId xmlns:p14="http://schemas.microsoft.com/office/powerpoint/2010/main" val="7544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500"/>
                                        <p:tgtEl>
                                          <p:spTgt spid="1030"/>
                                        </p:tgtEl>
                                      </p:cBhvr>
                                    </p:animEffect>
                                  </p:childTnLst>
                                </p:cTn>
                              </p:par>
                              <p:par>
                                <p:cTn id="27" presetID="10"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9"/>
                                        </p:tgtEl>
                                        <p:attrNameLst>
                                          <p:attrName>style.visibility</p:attrName>
                                        </p:attrNameLst>
                                      </p:cBhvr>
                                      <p:to>
                                        <p:strVal val="visible"/>
                                      </p:to>
                                    </p:set>
                                    <p:animEffect transition="in" filter="fade">
                                      <p:cBhvr>
                                        <p:cTn id="34" dur="500"/>
                                        <p:tgtEl>
                                          <p:spTgt spid="1039"/>
                                        </p:tgtEl>
                                      </p:cBhvr>
                                    </p:animEffect>
                                  </p:childTnLst>
                                </p:cTn>
                              </p:par>
                              <p:par>
                                <p:cTn id="35" presetID="10"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2"/>
                                        </p:tgtEl>
                                        <p:attrNameLst>
                                          <p:attrName>style.visibility</p:attrName>
                                        </p:attrNameLst>
                                      </p:cBhvr>
                                      <p:to>
                                        <p:strVal val="visible"/>
                                      </p:to>
                                    </p:set>
                                    <p:animEffect transition="in" filter="fade">
                                      <p:cBhvr>
                                        <p:cTn id="42" dur="500"/>
                                        <p:tgtEl>
                                          <p:spTgt spid="1042"/>
                                        </p:tgtEl>
                                      </p:cBhvr>
                                    </p:animEffect>
                                  </p:childTnLst>
                                </p:cTn>
                              </p:par>
                              <p:par>
                                <p:cTn id="43" presetID="10" presetClass="entr" presetSubtype="0" fill="hold" nodeType="with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fade">
                                      <p:cBhvr>
                                        <p:cTn id="45" dur="500"/>
                                        <p:tgtEl>
                                          <p:spTgt spid="10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57"/>
                                        </p:tgtEl>
                                        <p:attrNameLst>
                                          <p:attrName>style.visibility</p:attrName>
                                        </p:attrNameLst>
                                      </p:cBhvr>
                                      <p:to>
                                        <p:strVal val="visible"/>
                                      </p:to>
                                    </p:set>
                                    <p:animEffect transition="in" filter="fade">
                                      <p:cBhvr>
                                        <p:cTn id="50" dur="500"/>
                                        <p:tgtEl>
                                          <p:spTgt spid="1057"/>
                                        </p:tgtEl>
                                      </p:cBhvr>
                                    </p:animEffect>
                                  </p:childTnLst>
                                </p:cTn>
                              </p:par>
                              <p:par>
                                <p:cTn id="51" presetID="10" presetClass="entr" presetSubtype="0" fill="hold" nodeType="withEffect">
                                  <p:stCondLst>
                                    <p:cond delay="0"/>
                                  </p:stCondLst>
                                  <p:childTnLst>
                                    <p:set>
                                      <p:cBhvr>
                                        <p:cTn id="52" dur="1" fill="hold">
                                          <p:stCondLst>
                                            <p:cond delay="0"/>
                                          </p:stCondLst>
                                        </p:cTn>
                                        <p:tgtEl>
                                          <p:spTgt spid="1046"/>
                                        </p:tgtEl>
                                        <p:attrNameLst>
                                          <p:attrName>style.visibility</p:attrName>
                                        </p:attrNameLst>
                                      </p:cBhvr>
                                      <p:to>
                                        <p:strVal val="visible"/>
                                      </p:to>
                                    </p:set>
                                    <p:animEffect transition="in" filter="fade">
                                      <p:cBhvr>
                                        <p:cTn id="53" dur="500"/>
                                        <p:tgtEl>
                                          <p:spTgt spid="1046"/>
                                        </p:tgtEl>
                                      </p:cBhvr>
                                    </p:animEffect>
                                  </p:childTnLst>
                                </p:cTn>
                              </p:par>
                              <p:par>
                                <p:cTn id="54" presetID="10"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52"/>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049"/>
                                        </p:tgtEl>
                                        <p:attrNameLst>
                                          <p:attrName>style.visibility</p:attrName>
                                        </p:attrNameLst>
                                      </p:cBhvr>
                                      <p:to>
                                        <p:strVal val="visible"/>
                                      </p:to>
                                    </p:set>
                                    <p:animEffect transition="in" filter="fade">
                                      <p:cBhvr>
                                        <p:cTn id="67" dur="500"/>
                                        <p:tgtEl>
                                          <p:spTgt spid="1049"/>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 presetClass="entr" presetSubtype="0" fill="hold" nodeType="withEffect">
                                  <p:stCondLst>
                                    <p:cond delay="0"/>
                                  </p:stCondLst>
                                  <p:childTnLst>
                                    <p:set>
                                      <p:cBhvr>
                                        <p:cTn id="72" dur="1" fill="hold">
                                          <p:stCondLst>
                                            <p:cond delay="0"/>
                                          </p:stCondLst>
                                        </p:cTn>
                                        <p:tgtEl>
                                          <p:spTgt spid="10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04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054"/>
                                        </p:tgtEl>
                                        <p:attrNameLst>
                                          <p:attrName>style.visibility</p:attrName>
                                        </p:attrNameLst>
                                      </p:cBhvr>
                                      <p:to>
                                        <p:strVal val="visible"/>
                                      </p:to>
                                    </p:set>
                                    <p:animEffect transition="in" filter="fade">
                                      <p:cBhvr>
                                        <p:cTn id="81" dur="500"/>
                                        <p:tgtEl>
                                          <p:spTgt spid="1054"/>
                                        </p:tgtEl>
                                      </p:cBhvr>
                                    </p:animEffect>
                                  </p:childTnLst>
                                </p:cTn>
                              </p:par>
                              <p:par>
                                <p:cTn id="82" presetID="10"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70FC-47EA-5004-A49A-A8F6C512A6F4}"/>
              </a:ext>
            </a:extLst>
          </p:cNvPr>
          <p:cNvSpPr>
            <a:spLocks noGrp="1"/>
          </p:cNvSpPr>
          <p:nvPr>
            <p:ph type="title"/>
          </p:nvPr>
        </p:nvSpPr>
        <p:spPr/>
        <p:txBody>
          <a:bodyPr/>
          <a:lstStyle/>
          <a:p>
            <a:r>
              <a:rPr lang="en-US" dirty="0"/>
              <a:t>Notable Names</a:t>
            </a:r>
          </a:p>
        </p:txBody>
      </p:sp>
      <p:pic>
        <p:nvPicPr>
          <p:cNvPr id="7" name="Graphic 6">
            <a:extLst>
              <a:ext uri="{FF2B5EF4-FFF2-40B4-BE49-F238E27FC236}">
                <a16:creationId xmlns:a16="http://schemas.microsoft.com/office/drawing/2014/main" id="{C87D98D8-0908-3310-40C8-D11D22DA21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8490"/>
          <a:stretch/>
        </p:blipFill>
        <p:spPr>
          <a:xfrm>
            <a:off x="143109" y="406615"/>
            <a:ext cx="674732" cy="562149"/>
          </a:xfrm>
          <a:prstGeom prst="rect">
            <a:avLst/>
          </a:prstGeom>
        </p:spPr>
      </p:pic>
      <p:grpSp>
        <p:nvGrpSpPr>
          <p:cNvPr id="1051" name="Group 1050">
            <a:extLst>
              <a:ext uri="{FF2B5EF4-FFF2-40B4-BE49-F238E27FC236}">
                <a16:creationId xmlns:a16="http://schemas.microsoft.com/office/drawing/2014/main" id="{DCA90E1E-9092-E6F6-DAED-3E2623CA9570}"/>
              </a:ext>
            </a:extLst>
          </p:cNvPr>
          <p:cNvGrpSpPr/>
          <p:nvPr/>
        </p:nvGrpSpPr>
        <p:grpSpPr>
          <a:xfrm>
            <a:off x="5333508" y="2165216"/>
            <a:ext cx="1524983" cy="2527567"/>
            <a:chOff x="2363182" y="1944689"/>
            <a:chExt cx="1524983" cy="2527567"/>
          </a:xfrm>
          <a:effectLst>
            <a:outerShdw blurRad="50800" dist="38100" dir="2700000" algn="tl" rotWithShape="0">
              <a:prstClr val="black">
                <a:alpha val="40000"/>
              </a:prstClr>
            </a:outerShdw>
          </a:effectLst>
        </p:grpSpPr>
        <p:grpSp>
          <p:nvGrpSpPr>
            <p:cNvPr id="1052" name="Group 1051">
              <a:extLst>
                <a:ext uri="{FF2B5EF4-FFF2-40B4-BE49-F238E27FC236}">
                  <a16:creationId xmlns:a16="http://schemas.microsoft.com/office/drawing/2014/main" id="{FC7318AF-27EE-F78B-E188-62C04C808E53}"/>
                </a:ext>
              </a:extLst>
            </p:cNvPr>
            <p:cNvGrpSpPr/>
            <p:nvPr/>
          </p:nvGrpSpPr>
          <p:grpSpPr>
            <a:xfrm>
              <a:off x="2363182" y="1944689"/>
              <a:ext cx="1524983" cy="2527567"/>
              <a:chOff x="5235046" y="3145021"/>
              <a:chExt cx="860954" cy="1426979"/>
            </a:xfrm>
          </p:grpSpPr>
          <p:sp>
            <p:nvSpPr>
              <p:cNvPr id="1056" name="Rounded Rectangle 1055">
                <a:extLst>
                  <a:ext uri="{FF2B5EF4-FFF2-40B4-BE49-F238E27FC236}">
                    <a16:creationId xmlns:a16="http://schemas.microsoft.com/office/drawing/2014/main" id="{9E19ADA7-3FD3-6D5F-DB9F-96865BF59465}"/>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Teardrop 1057">
                <a:extLst>
                  <a:ext uri="{FF2B5EF4-FFF2-40B4-BE49-F238E27FC236}">
                    <a16:creationId xmlns:a16="http://schemas.microsoft.com/office/drawing/2014/main" id="{8E4E27BE-AB9E-5637-7267-FA54C0EF5E0C}"/>
                  </a:ext>
                </a:extLst>
              </p:cNvPr>
              <p:cNvSpPr/>
              <p:nvPr/>
            </p:nvSpPr>
            <p:spPr>
              <a:xfrm>
                <a:off x="5360722" y="3271951"/>
                <a:ext cx="609601" cy="586560"/>
              </a:xfrm>
              <a:prstGeom prst="teardrop">
                <a:avLst/>
              </a:prstGeom>
              <a:blipFill>
                <a:blip r:embed="rId5"/>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3" name="TextBox 1052">
              <a:extLst>
                <a:ext uri="{FF2B5EF4-FFF2-40B4-BE49-F238E27FC236}">
                  <a16:creationId xmlns:a16="http://schemas.microsoft.com/office/drawing/2014/main" id="{89B4B084-5FDD-E9DB-168B-D6F90C150B60}"/>
                </a:ext>
              </a:extLst>
            </p:cNvPr>
            <p:cNvSpPr txBox="1"/>
            <p:nvPr/>
          </p:nvSpPr>
          <p:spPr>
            <a:xfrm>
              <a:off x="2414036" y="3237064"/>
              <a:ext cx="1079769" cy="605294"/>
            </a:xfrm>
            <a:prstGeom prst="rect">
              <a:avLst/>
            </a:prstGeom>
            <a:noFill/>
          </p:spPr>
          <p:txBody>
            <a:bodyPr wrap="square" rtlCol="0">
              <a:spAutoFit/>
            </a:bodyPr>
            <a:lstStyle/>
            <a:p>
              <a:pPr>
                <a:lnSpc>
                  <a:spcPts val="1960"/>
                </a:lnSpc>
              </a:pPr>
              <a:r>
                <a:rPr lang="en-US" dirty="0"/>
                <a:t>John</a:t>
              </a:r>
            </a:p>
            <a:p>
              <a:pPr>
                <a:lnSpc>
                  <a:spcPts val="1960"/>
                </a:lnSpc>
              </a:pPr>
              <a:r>
                <a:rPr lang="en-US" b="1" dirty="0"/>
                <a:t>Wulff</a:t>
              </a:r>
            </a:p>
          </p:txBody>
        </p:sp>
        <p:sp>
          <p:nvSpPr>
            <p:cNvPr id="1055" name="TextBox 1054">
              <a:extLst>
                <a:ext uri="{FF2B5EF4-FFF2-40B4-BE49-F238E27FC236}">
                  <a16:creationId xmlns:a16="http://schemas.microsoft.com/office/drawing/2014/main" id="{56E69B78-0FC6-395E-9602-5E2AB68B8DD1}"/>
                </a:ext>
              </a:extLst>
            </p:cNvPr>
            <p:cNvSpPr txBox="1"/>
            <p:nvPr/>
          </p:nvSpPr>
          <p:spPr>
            <a:xfrm>
              <a:off x="2849840" y="3977901"/>
              <a:ext cx="540276" cy="348208"/>
            </a:xfrm>
            <a:prstGeom prst="rect">
              <a:avLst/>
            </a:prstGeom>
            <a:noFill/>
          </p:spPr>
          <p:txBody>
            <a:bodyPr wrap="square" rtlCol="0">
              <a:spAutoFit/>
            </a:bodyPr>
            <a:lstStyle/>
            <a:p>
              <a:pPr>
                <a:lnSpc>
                  <a:spcPts val="1960"/>
                </a:lnSpc>
              </a:pPr>
              <a:r>
                <a:rPr lang="en-US" sz="1600" dirty="0"/>
                <a:t>MIT</a:t>
              </a:r>
            </a:p>
          </p:txBody>
        </p:sp>
      </p:grpSp>
    </p:spTree>
    <p:extLst>
      <p:ext uri="{BB962C8B-B14F-4D97-AF65-F5344CB8AC3E}">
        <p14:creationId xmlns:p14="http://schemas.microsoft.com/office/powerpoint/2010/main" val="85602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70FC-47EA-5004-A49A-A8F6C512A6F4}"/>
              </a:ext>
            </a:extLst>
          </p:cNvPr>
          <p:cNvSpPr>
            <a:spLocks noGrp="1"/>
          </p:cNvSpPr>
          <p:nvPr>
            <p:ph type="title"/>
          </p:nvPr>
        </p:nvSpPr>
        <p:spPr/>
        <p:txBody>
          <a:bodyPr/>
          <a:lstStyle/>
          <a:p>
            <a:r>
              <a:rPr lang="en-US" dirty="0"/>
              <a:t>Notable Names</a:t>
            </a:r>
          </a:p>
        </p:txBody>
      </p:sp>
      <p:pic>
        <p:nvPicPr>
          <p:cNvPr id="7" name="Graphic 6">
            <a:extLst>
              <a:ext uri="{FF2B5EF4-FFF2-40B4-BE49-F238E27FC236}">
                <a16:creationId xmlns:a16="http://schemas.microsoft.com/office/drawing/2014/main" id="{C87D98D8-0908-3310-40C8-D11D22DA21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8490"/>
          <a:stretch/>
        </p:blipFill>
        <p:spPr>
          <a:xfrm>
            <a:off x="143109" y="406615"/>
            <a:ext cx="674732" cy="562149"/>
          </a:xfrm>
          <a:prstGeom prst="rect">
            <a:avLst/>
          </a:prstGeom>
        </p:spPr>
      </p:pic>
      <p:grpSp>
        <p:nvGrpSpPr>
          <p:cNvPr id="3" name="Group 2">
            <a:extLst>
              <a:ext uri="{FF2B5EF4-FFF2-40B4-BE49-F238E27FC236}">
                <a16:creationId xmlns:a16="http://schemas.microsoft.com/office/drawing/2014/main" id="{CC0DD8F3-2FD8-0692-87F3-B170CE444659}"/>
              </a:ext>
            </a:extLst>
          </p:cNvPr>
          <p:cNvGrpSpPr/>
          <p:nvPr/>
        </p:nvGrpSpPr>
        <p:grpSpPr>
          <a:xfrm>
            <a:off x="4205807" y="1758920"/>
            <a:ext cx="1524983" cy="2527567"/>
            <a:chOff x="2363182" y="1944689"/>
            <a:chExt cx="1524983" cy="2527567"/>
          </a:xfrm>
          <a:effectLst>
            <a:outerShdw blurRad="50800" dist="38100" dir="2700000" algn="tl" rotWithShape="0">
              <a:prstClr val="black">
                <a:alpha val="40000"/>
              </a:prstClr>
            </a:outerShdw>
          </a:effectLst>
        </p:grpSpPr>
        <p:grpSp>
          <p:nvGrpSpPr>
            <p:cNvPr id="4" name="Group 3">
              <a:extLst>
                <a:ext uri="{FF2B5EF4-FFF2-40B4-BE49-F238E27FC236}">
                  <a16:creationId xmlns:a16="http://schemas.microsoft.com/office/drawing/2014/main" id="{FF0E4122-ADED-EECB-A8BE-1D73A920CD46}"/>
                </a:ext>
              </a:extLst>
            </p:cNvPr>
            <p:cNvGrpSpPr/>
            <p:nvPr/>
          </p:nvGrpSpPr>
          <p:grpSpPr>
            <a:xfrm>
              <a:off x="2363182" y="1944689"/>
              <a:ext cx="1524983" cy="2527567"/>
              <a:chOff x="5235046" y="3145021"/>
              <a:chExt cx="860954" cy="1426979"/>
            </a:xfrm>
          </p:grpSpPr>
          <p:sp>
            <p:nvSpPr>
              <p:cNvPr id="35" name="Rounded Rectangle 34">
                <a:extLst>
                  <a:ext uri="{FF2B5EF4-FFF2-40B4-BE49-F238E27FC236}">
                    <a16:creationId xmlns:a16="http://schemas.microsoft.com/office/drawing/2014/main" id="{20A49443-8471-D1EA-A72A-CE5A0C9EBDE1}"/>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ardrop 35">
                <a:extLst>
                  <a:ext uri="{FF2B5EF4-FFF2-40B4-BE49-F238E27FC236}">
                    <a16:creationId xmlns:a16="http://schemas.microsoft.com/office/drawing/2014/main" id="{44732C73-B9B3-4E09-C31A-9C1CF937B453}"/>
                  </a:ext>
                </a:extLst>
              </p:cNvPr>
              <p:cNvSpPr/>
              <p:nvPr/>
            </p:nvSpPr>
            <p:spPr>
              <a:xfrm>
                <a:off x="5360722" y="3271951"/>
                <a:ext cx="609601" cy="586560"/>
              </a:xfrm>
              <a:prstGeom prst="teardrop">
                <a:avLst/>
              </a:prstGeom>
              <a:blipFill>
                <a:blip r:embed="rId5"/>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8361E932-C371-4ADA-6CF2-7C8634C6A1E9}"/>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Hans </a:t>
              </a:r>
            </a:p>
            <a:p>
              <a:pPr>
                <a:lnSpc>
                  <a:spcPts val="1960"/>
                </a:lnSpc>
              </a:pPr>
              <a:r>
                <a:rPr lang="en-US" b="1" dirty="0"/>
                <a:t>Geiger</a:t>
              </a:r>
            </a:p>
          </p:txBody>
        </p:sp>
        <p:sp>
          <p:nvSpPr>
            <p:cNvPr id="34" name="TextBox 33">
              <a:extLst>
                <a:ext uri="{FF2B5EF4-FFF2-40B4-BE49-F238E27FC236}">
                  <a16:creationId xmlns:a16="http://schemas.microsoft.com/office/drawing/2014/main" id="{A1C0A8E0-C6BC-BE59-30F6-9079D07A2BC4}"/>
                </a:ext>
              </a:extLst>
            </p:cNvPr>
            <p:cNvSpPr txBox="1"/>
            <p:nvPr/>
          </p:nvSpPr>
          <p:spPr>
            <a:xfrm>
              <a:off x="2363182" y="3818637"/>
              <a:ext cx="1524983" cy="595356"/>
            </a:xfrm>
            <a:prstGeom prst="rect">
              <a:avLst/>
            </a:prstGeom>
            <a:noFill/>
          </p:spPr>
          <p:txBody>
            <a:bodyPr wrap="square" rtlCol="0">
              <a:spAutoFit/>
            </a:bodyPr>
            <a:lstStyle/>
            <a:p>
              <a:pPr algn="ctr">
                <a:lnSpc>
                  <a:spcPts val="1960"/>
                </a:lnSpc>
              </a:pPr>
              <a:r>
                <a:rPr lang="en-US" sz="1600" dirty="0"/>
                <a:t>Universität</a:t>
              </a:r>
            </a:p>
            <a:p>
              <a:pPr algn="ctr">
                <a:lnSpc>
                  <a:spcPts val="1960"/>
                </a:lnSpc>
              </a:pPr>
              <a:r>
                <a:rPr lang="en-US" sz="1600" dirty="0"/>
                <a:t>Berlin</a:t>
              </a:r>
            </a:p>
          </p:txBody>
        </p:sp>
      </p:grpSp>
      <p:grpSp>
        <p:nvGrpSpPr>
          <p:cNvPr id="51" name="Group 50">
            <a:extLst>
              <a:ext uri="{FF2B5EF4-FFF2-40B4-BE49-F238E27FC236}">
                <a16:creationId xmlns:a16="http://schemas.microsoft.com/office/drawing/2014/main" id="{B5E639D8-03C3-8E0F-BB80-60748A6B3D67}"/>
              </a:ext>
            </a:extLst>
          </p:cNvPr>
          <p:cNvGrpSpPr/>
          <p:nvPr/>
        </p:nvGrpSpPr>
        <p:grpSpPr>
          <a:xfrm>
            <a:off x="6187501" y="287586"/>
            <a:ext cx="1524983" cy="2527567"/>
            <a:chOff x="2363182" y="1944689"/>
            <a:chExt cx="1524983" cy="2527567"/>
          </a:xfrm>
          <a:effectLst>
            <a:outerShdw blurRad="50800" dist="38100" dir="2700000" algn="tl" rotWithShape="0">
              <a:prstClr val="black">
                <a:alpha val="40000"/>
              </a:prstClr>
            </a:outerShdw>
          </a:effectLst>
        </p:grpSpPr>
        <p:grpSp>
          <p:nvGrpSpPr>
            <p:cNvPr id="59" name="Group 58">
              <a:extLst>
                <a:ext uri="{FF2B5EF4-FFF2-40B4-BE49-F238E27FC236}">
                  <a16:creationId xmlns:a16="http://schemas.microsoft.com/office/drawing/2014/main" id="{C3128363-F873-9E9A-6816-9D07B847869D}"/>
                </a:ext>
              </a:extLst>
            </p:cNvPr>
            <p:cNvGrpSpPr/>
            <p:nvPr/>
          </p:nvGrpSpPr>
          <p:grpSpPr>
            <a:xfrm>
              <a:off x="2363182" y="1944689"/>
              <a:ext cx="1524983" cy="2527567"/>
              <a:chOff x="5235046" y="3145021"/>
              <a:chExt cx="860954" cy="1426979"/>
            </a:xfrm>
          </p:grpSpPr>
          <p:sp>
            <p:nvSpPr>
              <p:cNvPr id="1028" name="Rounded Rectangle 1027">
                <a:extLst>
                  <a:ext uri="{FF2B5EF4-FFF2-40B4-BE49-F238E27FC236}">
                    <a16:creationId xmlns:a16="http://schemas.microsoft.com/office/drawing/2014/main" id="{E7910C5E-8510-3AD1-8704-DAFD66835535}"/>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Teardrop 1030">
                <a:extLst>
                  <a:ext uri="{FF2B5EF4-FFF2-40B4-BE49-F238E27FC236}">
                    <a16:creationId xmlns:a16="http://schemas.microsoft.com/office/drawing/2014/main" id="{09390307-5C88-E863-2C70-C2A4270893B9}"/>
                  </a:ext>
                </a:extLst>
              </p:cNvPr>
              <p:cNvSpPr/>
              <p:nvPr/>
            </p:nvSpPr>
            <p:spPr>
              <a:xfrm>
                <a:off x="5360722" y="3271951"/>
                <a:ext cx="609601" cy="586560"/>
              </a:xfrm>
              <a:prstGeom prst="teardrop">
                <a:avLst/>
              </a:prstGeom>
              <a:blipFill>
                <a:blip r:embed="rId6"/>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TextBox 60">
              <a:extLst>
                <a:ext uri="{FF2B5EF4-FFF2-40B4-BE49-F238E27FC236}">
                  <a16:creationId xmlns:a16="http://schemas.microsoft.com/office/drawing/2014/main" id="{B1376039-ABF3-7D3B-16D7-1FAB54FBA4E4}"/>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Ernest </a:t>
              </a:r>
            </a:p>
            <a:p>
              <a:pPr>
                <a:lnSpc>
                  <a:spcPts val="1960"/>
                </a:lnSpc>
              </a:pPr>
              <a:r>
                <a:rPr lang="en-US" b="1" dirty="0"/>
                <a:t>Rutherford</a:t>
              </a:r>
            </a:p>
          </p:txBody>
        </p:sp>
        <p:sp>
          <p:nvSpPr>
            <p:cNvPr id="1026" name="TextBox 1025">
              <a:extLst>
                <a:ext uri="{FF2B5EF4-FFF2-40B4-BE49-F238E27FC236}">
                  <a16:creationId xmlns:a16="http://schemas.microsoft.com/office/drawing/2014/main" id="{3F347BD4-DFB0-1023-7EFA-DA1C1DEC93CB}"/>
                </a:ext>
              </a:extLst>
            </p:cNvPr>
            <p:cNvSpPr txBox="1"/>
            <p:nvPr/>
          </p:nvSpPr>
          <p:spPr>
            <a:xfrm>
              <a:off x="2363182" y="3991267"/>
              <a:ext cx="1524983" cy="338811"/>
            </a:xfrm>
            <a:prstGeom prst="rect">
              <a:avLst/>
            </a:prstGeom>
            <a:noFill/>
          </p:spPr>
          <p:txBody>
            <a:bodyPr wrap="square" rtlCol="0">
              <a:spAutoFit/>
            </a:bodyPr>
            <a:lstStyle/>
            <a:p>
              <a:pPr algn="ctr">
                <a:lnSpc>
                  <a:spcPts val="1960"/>
                </a:lnSpc>
              </a:pPr>
              <a:r>
                <a:rPr lang="en-US" sz="1600" dirty="0"/>
                <a:t>Cambridge</a:t>
              </a:r>
              <a:endParaRPr lang="en-US" sz="1400" dirty="0"/>
            </a:p>
          </p:txBody>
        </p:sp>
      </p:grpSp>
      <p:sp>
        <p:nvSpPr>
          <p:cNvPr id="1038" name="TextBox 1037">
            <a:extLst>
              <a:ext uri="{FF2B5EF4-FFF2-40B4-BE49-F238E27FC236}">
                <a16:creationId xmlns:a16="http://schemas.microsoft.com/office/drawing/2014/main" id="{885D11EB-BA88-FD86-52F1-B44953A4E8D2}"/>
              </a:ext>
            </a:extLst>
          </p:cNvPr>
          <p:cNvSpPr txBox="1"/>
          <p:nvPr/>
        </p:nvSpPr>
        <p:spPr>
          <a:xfrm>
            <a:off x="6059367" y="3741052"/>
            <a:ext cx="5028442" cy="1938992"/>
          </a:xfrm>
          <a:prstGeom prst="rect">
            <a:avLst/>
          </a:prstGeom>
          <a:noFill/>
        </p:spPr>
        <p:txBody>
          <a:bodyPr wrap="square" rtlCol="0">
            <a:spAutoFit/>
          </a:bodyPr>
          <a:lstStyle/>
          <a:p>
            <a:pPr marL="342900" indent="-342900">
              <a:buClr>
                <a:schemeClr val="accent1"/>
              </a:buClr>
              <a:buFont typeface="Wingdings" pitchFamily="2" charset="2"/>
              <a:buChar char="v"/>
            </a:pPr>
            <a:r>
              <a:rPr lang="en-US" sz="2400" dirty="0"/>
              <a:t>Set up experiments leading to discovery of the atomic nucleus</a:t>
            </a:r>
          </a:p>
          <a:p>
            <a:pPr marL="342900" indent="-342900">
              <a:buClr>
                <a:schemeClr val="accent1"/>
              </a:buClr>
              <a:buFont typeface="Wingdings" pitchFamily="2" charset="2"/>
              <a:buChar char="v"/>
            </a:pPr>
            <a:r>
              <a:rPr lang="en-US" sz="2400" dirty="0"/>
              <a:t>Aided many Nobel prize winners</a:t>
            </a:r>
          </a:p>
          <a:p>
            <a:pPr marL="342900" indent="-342900">
              <a:buClr>
                <a:schemeClr val="accent1"/>
              </a:buClr>
              <a:buFont typeface="Wingdings" pitchFamily="2" charset="2"/>
              <a:buChar char="v"/>
            </a:pPr>
            <a:r>
              <a:rPr lang="en-US" sz="2400" dirty="0"/>
              <a:t>Experiments of radioactive particles (Geiger counter)</a:t>
            </a:r>
          </a:p>
        </p:txBody>
      </p:sp>
      <p:sp>
        <p:nvSpPr>
          <p:cNvPr id="1050" name="TextBox 1049">
            <a:extLst>
              <a:ext uri="{FF2B5EF4-FFF2-40B4-BE49-F238E27FC236}">
                <a16:creationId xmlns:a16="http://schemas.microsoft.com/office/drawing/2014/main" id="{7E3ED36E-3F2F-ED59-7B5F-D2C15EF0AD5D}"/>
              </a:ext>
            </a:extLst>
          </p:cNvPr>
          <p:cNvSpPr txBox="1"/>
          <p:nvPr/>
        </p:nvSpPr>
        <p:spPr>
          <a:xfrm>
            <a:off x="7779377" y="820347"/>
            <a:ext cx="3574423" cy="1569660"/>
          </a:xfrm>
          <a:prstGeom prst="rect">
            <a:avLst/>
          </a:prstGeom>
          <a:noFill/>
        </p:spPr>
        <p:txBody>
          <a:bodyPr wrap="square" rtlCol="0">
            <a:spAutoFit/>
          </a:bodyPr>
          <a:lstStyle/>
          <a:p>
            <a:pPr marL="342900" indent="-342900">
              <a:buClr>
                <a:schemeClr val="accent1"/>
              </a:buClr>
              <a:buFont typeface="Wingdings" pitchFamily="2" charset="2"/>
              <a:buChar char="v"/>
            </a:pPr>
            <a:r>
              <a:rPr lang="en-US" sz="2400" dirty="0"/>
              <a:t>Noble Prize winner </a:t>
            </a:r>
          </a:p>
          <a:p>
            <a:pPr marL="342900" indent="-342900">
              <a:buClr>
                <a:schemeClr val="accent1"/>
              </a:buClr>
              <a:buFont typeface="Wingdings" pitchFamily="2" charset="2"/>
              <a:buChar char="v"/>
            </a:pPr>
            <a:r>
              <a:rPr lang="en-US" sz="2400" dirty="0"/>
              <a:t>Discovered half-lives</a:t>
            </a:r>
          </a:p>
          <a:p>
            <a:pPr marL="342900" indent="-342900">
              <a:buClr>
                <a:schemeClr val="accent1"/>
              </a:buClr>
              <a:buFont typeface="Wingdings" pitchFamily="2" charset="2"/>
              <a:buChar char="v"/>
            </a:pPr>
            <a:r>
              <a:rPr lang="en-US" sz="2400" dirty="0"/>
              <a:t>Rutherford model of the atom</a:t>
            </a:r>
          </a:p>
        </p:txBody>
      </p:sp>
      <p:grpSp>
        <p:nvGrpSpPr>
          <p:cNvPr id="1051" name="Group 1050">
            <a:extLst>
              <a:ext uri="{FF2B5EF4-FFF2-40B4-BE49-F238E27FC236}">
                <a16:creationId xmlns:a16="http://schemas.microsoft.com/office/drawing/2014/main" id="{DCA90E1E-9092-E6F6-DAED-3E2623CA9570}"/>
              </a:ext>
            </a:extLst>
          </p:cNvPr>
          <p:cNvGrpSpPr/>
          <p:nvPr/>
        </p:nvGrpSpPr>
        <p:grpSpPr>
          <a:xfrm>
            <a:off x="2079735" y="3927147"/>
            <a:ext cx="1524983" cy="2527567"/>
            <a:chOff x="2363182" y="1944689"/>
            <a:chExt cx="1524983" cy="2527567"/>
          </a:xfrm>
          <a:effectLst>
            <a:outerShdw blurRad="50800" dist="38100" dir="2700000" algn="tl" rotWithShape="0">
              <a:prstClr val="black">
                <a:alpha val="40000"/>
              </a:prstClr>
            </a:outerShdw>
          </a:effectLst>
        </p:grpSpPr>
        <p:grpSp>
          <p:nvGrpSpPr>
            <p:cNvPr id="1052" name="Group 1051">
              <a:extLst>
                <a:ext uri="{FF2B5EF4-FFF2-40B4-BE49-F238E27FC236}">
                  <a16:creationId xmlns:a16="http://schemas.microsoft.com/office/drawing/2014/main" id="{FC7318AF-27EE-F78B-E188-62C04C808E53}"/>
                </a:ext>
              </a:extLst>
            </p:cNvPr>
            <p:cNvGrpSpPr/>
            <p:nvPr/>
          </p:nvGrpSpPr>
          <p:grpSpPr>
            <a:xfrm>
              <a:off x="2363182" y="1944689"/>
              <a:ext cx="1524983" cy="2527567"/>
              <a:chOff x="5235046" y="3145021"/>
              <a:chExt cx="860954" cy="1426979"/>
            </a:xfrm>
          </p:grpSpPr>
          <p:sp>
            <p:nvSpPr>
              <p:cNvPr id="1056" name="Rounded Rectangle 1055">
                <a:extLst>
                  <a:ext uri="{FF2B5EF4-FFF2-40B4-BE49-F238E27FC236}">
                    <a16:creationId xmlns:a16="http://schemas.microsoft.com/office/drawing/2014/main" id="{9E19ADA7-3FD3-6D5F-DB9F-96865BF59465}"/>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Teardrop 1057">
                <a:extLst>
                  <a:ext uri="{FF2B5EF4-FFF2-40B4-BE49-F238E27FC236}">
                    <a16:creationId xmlns:a16="http://schemas.microsoft.com/office/drawing/2014/main" id="{8E4E27BE-AB9E-5637-7267-FA54C0EF5E0C}"/>
                  </a:ext>
                </a:extLst>
              </p:cNvPr>
              <p:cNvSpPr/>
              <p:nvPr/>
            </p:nvSpPr>
            <p:spPr>
              <a:xfrm>
                <a:off x="5360722" y="3271951"/>
                <a:ext cx="609601" cy="586560"/>
              </a:xfrm>
              <a:prstGeom prst="teardrop">
                <a:avLst/>
              </a:prstGeom>
              <a:blipFill>
                <a:blip r:embed="rId7"/>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3" name="TextBox 1052">
              <a:extLst>
                <a:ext uri="{FF2B5EF4-FFF2-40B4-BE49-F238E27FC236}">
                  <a16:creationId xmlns:a16="http://schemas.microsoft.com/office/drawing/2014/main" id="{89B4B084-5FDD-E9DB-168B-D6F90C150B60}"/>
                </a:ext>
              </a:extLst>
            </p:cNvPr>
            <p:cNvSpPr txBox="1"/>
            <p:nvPr/>
          </p:nvSpPr>
          <p:spPr>
            <a:xfrm>
              <a:off x="2414036" y="3237064"/>
              <a:ext cx="1079769" cy="605294"/>
            </a:xfrm>
            <a:prstGeom prst="rect">
              <a:avLst/>
            </a:prstGeom>
            <a:noFill/>
          </p:spPr>
          <p:txBody>
            <a:bodyPr wrap="square" rtlCol="0">
              <a:spAutoFit/>
            </a:bodyPr>
            <a:lstStyle/>
            <a:p>
              <a:pPr>
                <a:lnSpc>
                  <a:spcPts val="1960"/>
                </a:lnSpc>
              </a:pPr>
              <a:r>
                <a:rPr lang="en-US" dirty="0"/>
                <a:t>John</a:t>
              </a:r>
            </a:p>
            <a:p>
              <a:pPr>
                <a:lnSpc>
                  <a:spcPts val="1960"/>
                </a:lnSpc>
              </a:pPr>
              <a:r>
                <a:rPr lang="en-US" b="1" dirty="0"/>
                <a:t>Wulff</a:t>
              </a:r>
            </a:p>
          </p:txBody>
        </p:sp>
        <p:sp>
          <p:nvSpPr>
            <p:cNvPr id="1055" name="TextBox 1054">
              <a:extLst>
                <a:ext uri="{FF2B5EF4-FFF2-40B4-BE49-F238E27FC236}">
                  <a16:creationId xmlns:a16="http://schemas.microsoft.com/office/drawing/2014/main" id="{56E69B78-0FC6-395E-9602-5E2AB68B8DD1}"/>
                </a:ext>
              </a:extLst>
            </p:cNvPr>
            <p:cNvSpPr txBox="1"/>
            <p:nvPr/>
          </p:nvSpPr>
          <p:spPr>
            <a:xfrm>
              <a:off x="2849840" y="3977901"/>
              <a:ext cx="540276" cy="348208"/>
            </a:xfrm>
            <a:prstGeom prst="rect">
              <a:avLst/>
            </a:prstGeom>
            <a:noFill/>
          </p:spPr>
          <p:txBody>
            <a:bodyPr wrap="square" rtlCol="0">
              <a:spAutoFit/>
            </a:bodyPr>
            <a:lstStyle/>
            <a:p>
              <a:pPr>
                <a:lnSpc>
                  <a:spcPts val="1960"/>
                </a:lnSpc>
              </a:pPr>
              <a:r>
                <a:rPr lang="en-US" sz="1600" dirty="0"/>
                <a:t>MIT</a:t>
              </a:r>
            </a:p>
          </p:txBody>
        </p:sp>
      </p:grpSp>
      <p:cxnSp>
        <p:nvCxnSpPr>
          <p:cNvPr id="1062" name="Elbow Connector 1061">
            <a:extLst>
              <a:ext uri="{FF2B5EF4-FFF2-40B4-BE49-F238E27FC236}">
                <a16:creationId xmlns:a16="http://schemas.microsoft.com/office/drawing/2014/main" id="{38C31353-3ABE-5173-40AE-6E4C9E81A032}"/>
              </a:ext>
            </a:extLst>
          </p:cNvPr>
          <p:cNvCxnSpPr>
            <a:cxnSpLocks/>
            <a:stCxn id="1056" idx="3"/>
            <a:endCxn id="34" idx="2"/>
          </p:cNvCxnSpPr>
          <p:nvPr/>
        </p:nvCxnSpPr>
        <p:spPr>
          <a:xfrm flipV="1">
            <a:off x="3604718" y="4228224"/>
            <a:ext cx="1363581" cy="962707"/>
          </a:xfrm>
          <a:prstGeom prst="bentConnector2">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64" name="Elbow Connector 1063">
            <a:extLst>
              <a:ext uri="{FF2B5EF4-FFF2-40B4-BE49-F238E27FC236}">
                <a16:creationId xmlns:a16="http://schemas.microsoft.com/office/drawing/2014/main" id="{ACF8CE2E-BB9B-5FB5-1548-96066F402EE1}"/>
              </a:ext>
            </a:extLst>
          </p:cNvPr>
          <p:cNvCxnSpPr>
            <a:cxnSpLocks/>
            <a:stCxn id="5" idx="3"/>
            <a:endCxn id="1028" idx="2"/>
          </p:cNvCxnSpPr>
          <p:nvPr/>
        </p:nvCxnSpPr>
        <p:spPr>
          <a:xfrm flipV="1">
            <a:off x="5730790" y="2815153"/>
            <a:ext cx="1219203" cy="538789"/>
          </a:xfrm>
          <a:prstGeom prst="bentConnector2">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7" name="Picture 16" descr="A diagram of a atom&#10;&#10;Description automatically generated">
            <a:extLst>
              <a:ext uri="{FF2B5EF4-FFF2-40B4-BE49-F238E27FC236}">
                <a16:creationId xmlns:a16="http://schemas.microsoft.com/office/drawing/2014/main" id="{17675B14-2BCC-7FDA-28AD-7A56C0ED3BA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73607" y="1364822"/>
            <a:ext cx="3392230" cy="2156301"/>
          </a:xfrm>
          <a:prstGeom prst="rect">
            <a:avLst/>
          </a:prstGeom>
        </p:spPr>
      </p:pic>
    </p:spTree>
    <p:extLst>
      <p:ext uri="{BB962C8B-B14F-4D97-AF65-F5344CB8AC3E}">
        <p14:creationId xmlns:p14="http://schemas.microsoft.com/office/powerpoint/2010/main" val="1273810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fade">
                                      <p:cBhvr>
                                        <p:cTn id="7" dur="500"/>
                                        <p:tgtEl>
                                          <p:spTgt spid="1064"/>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0"/>
                                        </p:tgtEl>
                                        <p:attrNameLst>
                                          <p:attrName>style.visibility</p:attrName>
                                        </p:attrNameLst>
                                      </p:cBhvr>
                                      <p:to>
                                        <p:strVal val="visible"/>
                                      </p:to>
                                    </p:set>
                                    <p:animEffect transition="in" filter="fade">
                                      <p:cBhvr>
                                        <p:cTn id="13" dur="500"/>
                                        <p:tgtEl>
                                          <p:spTgt spid="1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018BBDD-EDB8-1A78-2EF1-ECB2E85E2CC7}"/>
              </a:ext>
            </a:extLst>
          </p:cNvPr>
          <p:cNvGrpSpPr/>
          <p:nvPr/>
        </p:nvGrpSpPr>
        <p:grpSpPr>
          <a:xfrm>
            <a:off x="2289260" y="2660785"/>
            <a:ext cx="1524983" cy="2527567"/>
            <a:chOff x="2363182" y="1944689"/>
            <a:chExt cx="1524983" cy="2527567"/>
          </a:xfrm>
          <a:effectLst>
            <a:outerShdw blurRad="50800" dist="38100" dir="2700000" algn="tl" rotWithShape="0">
              <a:prstClr val="black">
                <a:alpha val="40000"/>
              </a:prstClr>
            </a:outerShdw>
          </a:effectLst>
        </p:grpSpPr>
        <p:grpSp>
          <p:nvGrpSpPr>
            <p:cNvPr id="8" name="Group 7">
              <a:extLst>
                <a:ext uri="{FF2B5EF4-FFF2-40B4-BE49-F238E27FC236}">
                  <a16:creationId xmlns:a16="http://schemas.microsoft.com/office/drawing/2014/main" id="{9B277128-A94E-5416-C4A2-82C124805124}"/>
                </a:ext>
              </a:extLst>
            </p:cNvPr>
            <p:cNvGrpSpPr/>
            <p:nvPr/>
          </p:nvGrpSpPr>
          <p:grpSpPr>
            <a:xfrm>
              <a:off x="2363182" y="1944689"/>
              <a:ext cx="1524983" cy="2527567"/>
              <a:chOff x="5235046" y="3145021"/>
              <a:chExt cx="860954" cy="1426979"/>
            </a:xfrm>
          </p:grpSpPr>
          <p:sp>
            <p:nvSpPr>
              <p:cNvPr id="11" name="Rounded Rectangle 10">
                <a:extLst>
                  <a:ext uri="{FF2B5EF4-FFF2-40B4-BE49-F238E27FC236}">
                    <a16:creationId xmlns:a16="http://schemas.microsoft.com/office/drawing/2014/main" id="{0A826E4F-215E-CEF6-280C-6355266233AA}"/>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ardrop 11">
                <a:extLst>
                  <a:ext uri="{FF2B5EF4-FFF2-40B4-BE49-F238E27FC236}">
                    <a16:creationId xmlns:a16="http://schemas.microsoft.com/office/drawing/2014/main" id="{2C30494E-D671-4205-108B-0B360DFB7BB3}"/>
                  </a:ext>
                </a:extLst>
              </p:cNvPr>
              <p:cNvSpPr/>
              <p:nvPr/>
            </p:nvSpPr>
            <p:spPr>
              <a:xfrm>
                <a:off x="5360722" y="3271951"/>
                <a:ext cx="609601" cy="586560"/>
              </a:xfrm>
              <a:prstGeom prst="teardrop">
                <a:avLst/>
              </a:prstGeom>
              <a:blipFill>
                <a:blip r:embed="rId3"/>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1144ADC5-8986-F76A-C8AC-A26C17A206A0}"/>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Joseph John</a:t>
              </a:r>
            </a:p>
            <a:p>
              <a:pPr>
                <a:lnSpc>
                  <a:spcPts val="1960"/>
                </a:lnSpc>
              </a:pPr>
              <a:r>
                <a:rPr lang="en-US" b="1" dirty="0"/>
                <a:t>Thomson</a:t>
              </a:r>
            </a:p>
          </p:txBody>
        </p:sp>
        <p:sp>
          <p:nvSpPr>
            <p:cNvPr id="10" name="TextBox 9">
              <a:extLst>
                <a:ext uri="{FF2B5EF4-FFF2-40B4-BE49-F238E27FC236}">
                  <a16:creationId xmlns:a16="http://schemas.microsoft.com/office/drawing/2014/main" id="{18312F8C-26E9-7476-2B9F-BE0F503E7842}"/>
                </a:ext>
              </a:extLst>
            </p:cNvPr>
            <p:cNvSpPr txBox="1"/>
            <p:nvPr/>
          </p:nvSpPr>
          <p:spPr>
            <a:xfrm>
              <a:off x="2363182" y="3991267"/>
              <a:ext cx="1524983" cy="338811"/>
            </a:xfrm>
            <a:prstGeom prst="rect">
              <a:avLst/>
            </a:prstGeom>
            <a:noFill/>
          </p:spPr>
          <p:txBody>
            <a:bodyPr wrap="square" rtlCol="0">
              <a:spAutoFit/>
            </a:bodyPr>
            <a:lstStyle/>
            <a:p>
              <a:pPr algn="ctr">
                <a:lnSpc>
                  <a:spcPts val="1960"/>
                </a:lnSpc>
              </a:pPr>
              <a:r>
                <a:rPr lang="en-US" sz="1600" dirty="0"/>
                <a:t>Cambridge</a:t>
              </a:r>
              <a:endParaRPr lang="en-US" sz="1400" dirty="0"/>
            </a:p>
          </p:txBody>
        </p:sp>
      </p:grpSp>
      <p:sp>
        <p:nvSpPr>
          <p:cNvPr id="2" name="Title 1">
            <a:extLst>
              <a:ext uri="{FF2B5EF4-FFF2-40B4-BE49-F238E27FC236}">
                <a16:creationId xmlns:a16="http://schemas.microsoft.com/office/drawing/2014/main" id="{F87470FC-47EA-5004-A49A-A8F6C512A6F4}"/>
              </a:ext>
            </a:extLst>
          </p:cNvPr>
          <p:cNvSpPr>
            <a:spLocks noGrp="1"/>
          </p:cNvSpPr>
          <p:nvPr>
            <p:ph type="title"/>
          </p:nvPr>
        </p:nvSpPr>
        <p:spPr/>
        <p:txBody>
          <a:bodyPr/>
          <a:lstStyle/>
          <a:p>
            <a:r>
              <a:rPr lang="en-US" dirty="0"/>
              <a:t>Notable Names</a:t>
            </a:r>
          </a:p>
        </p:txBody>
      </p:sp>
      <p:pic>
        <p:nvPicPr>
          <p:cNvPr id="7" name="Graphic 6">
            <a:extLst>
              <a:ext uri="{FF2B5EF4-FFF2-40B4-BE49-F238E27FC236}">
                <a16:creationId xmlns:a16="http://schemas.microsoft.com/office/drawing/2014/main" id="{C87D98D8-0908-3310-40C8-D11D22DA214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8490"/>
          <a:stretch/>
        </p:blipFill>
        <p:spPr>
          <a:xfrm>
            <a:off x="143109" y="406615"/>
            <a:ext cx="674732" cy="562149"/>
          </a:xfrm>
          <a:prstGeom prst="rect">
            <a:avLst/>
          </a:prstGeom>
        </p:spPr>
      </p:pic>
      <p:grpSp>
        <p:nvGrpSpPr>
          <p:cNvPr id="51" name="Group 50">
            <a:extLst>
              <a:ext uri="{FF2B5EF4-FFF2-40B4-BE49-F238E27FC236}">
                <a16:creationId xmlns:a16="http://schemas.microsoft.com/office/drawing/2014/main" id="{B5E639D8-03C3-8E0F-BB80-60748A6B3D67}"/>
              </a:ext>
            </a:extLst>
          </p:cNvPr>
          <p:cNvGrpSpPr/>
          <p:nvPr/>
        </p:nvGrpSpPr>
        <p:grpSpPr>
          <a:xfrm>
            <a:off x="211860" y="4205871"/>
            <a:ext cx="1524983" cy="2527567"/>
            <a:chOff x="2363182" y="1944689"/>
            <a:chExt cx="1524983" cy="2527567"/>
          </a:xfrm>
          <a:effectLst>
            <a:outerShdw blurRad="50800" dist="38100" dir="2700000" algn="tl" rotWithShape="0">
              <a:prstClr val="black">
                <a:alpha val="40000"/>
              </a:prstClr>
            </a:outerShdw>
          </a:effectLst>
        </p:grpSpPr>
        <p:grpSp>
          <p:nvGrpSpPr>
            <p:cNvPr id="59" name="Group 58">
              <a:extLst>
                <a:ext uri="{FF2B5EF4-FFF2-40B4-BE49-F238E27FC236}">
                  <a16:creationId xmlns:a16="http://schemas.microsoft.com/office/drawing/2014/main" id="{C3128363-F873-9E9A-6816-9D07B847869D}"/>
                </a:ext>
              </a:extLst>
            </p:cNvPr>
            <p:cNvGrpSpPr/>
            <p:nvPr/>
          </p:nvGrpSpPr>
          <p:grpSpPr>
            <a:xfrm>
              <a:off x="2363182" y="1944689"/>
              <a:ext cx="1524983" cy="2527567"/>
              <a:chOff x="5235046" y="3145021"/>
              <a:chExt cx="860954" cy="1426979"/>
            </a:xfrm>
          </p:grpSpPr>
          <p:sp>
            <p:nvSpPr>
              <p:cNvPr id="1028" name="Rounded Rectangle 1027">
                <a:extLst>
                  <a:ext uri="{FF2B5EF4-FFF2-40B4-BE49-F238E27FC236}">
                    <a16:creationId xmlns:a16="http://schemas.microsoft.com/office/drawing/2014/main" id="{E7910C5E-8510-3AD1-8704-DAFD66835535}"/>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Teardrop 1030">
                <a:extLst>
                  <a:ext uri="{FF2B5EF4-FFF2-40B4-BE49-F238E27FC236}">
                    <a16:creationId xmlns:a16="http://schemas.microsoft.com/office/drawing/2014/main" id="{09390307-5C88-E863-2C70-C2A4270893B9}"/>
                  </a:ext>
                </a:extLst>
              </p:cNvPr>
              <p:cNvSpPr/>
              <p:nvPr/>
            </p:nvSpPr>
            <p:spPr>
              <a:xfrm>
                <a:off x="5360722" y="3271951"/>
                <a:ext cx="609601" cy="586560"/>
              </a:xfrm>
              <a:prstGeom prst="teardrop">
                <a:avLst/>
              </a:prstGeom>
              <a:blipFill>
                <a:blip r:embed="rId6"/>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TextBox 60">
              <a:extLst>
                <a:ext uri="{FF2B5EF4-FFF2-40B4-BE49-F238E27FC236}">
                  <a16:creationId xmlns:a16="http://schemas.microsoft.com/office/drawing/2014/main" id="{B1376039-ABF3-7D3B-16D7-1FAB54FBA4E4}"/>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Ernest </a:t>
              </a:r>
            </a:p>
            <a:p>
              <a:pPr>
                <a:lnSpc>
                  <a:spcPts val="1960"/>
                </a:lnSpc>
              </a:pPr>
              <a:r>
                <a:rPr lang="en-US" b="1" dirty="0"/>
                <a:t>Rutherford</a:t>
              </a:r>
            </a:p>
          </p:txBody>
        </p:sp>
        <p:sp>
          <p:nvSpPr>
            <p:cNvPr id="1026" name="TextBox 1025">
              <a:extLst>
                <a:ext uri="{FF2B5EF4-FFF2-40B4-BE49-F238E27FC236}">
                  <a16:creationId xmlns:a16="http://schemas.microsoft.com/office/drawing/2014/main" id="{3F347BD4-DFB0-1023-7EFA-DA1C1DEC93CB}"/>
                </a:ext>
              </a:extLst>
            </p:cNvPr>
            <p:cNvSpPr txBox="1"/>
            <p:nvPr/>
          </p:nvSpPr>
          <p:spPr>
            <a:xfrm>
              <a:off x="2363182" y="3991267"/>
              <a:ext cx="1524983" cy="338811"/>
            </a:xfrm>
            <a:prstGeom prst="rect">
              <a:avLst/>
            </a:prstGeom>
            <a:noFill/>
          </p:spPr>
          <p:txBody>
            <a:bodyPr wrap="square" rtlCol="0">
              <a:spAutoFit/>
            </a:bodyPr>
            <a:lstStyle/>
            <a:p>
              <a:pPr algn="ctr">
                <a:lnSpc>
                  <a:spcPts val="1960"/>
                </a:lnSpc>
              </a:pPr>
              <a:r>
                <a:rPr lang="en-US" sz="1600" dirty="0"/>
                <a:t>Cambridge</a:t>
              </a:r>
              <a:endParaRPr lang="en-US" sz="1400" dirty="0"/>
            </a:p>
          </p:txBody>
        </p:sp>
      </p:grpSp>
      <p:cxnSp>
        <p:nvCxnSpPr>
          <p:cNvPr id="19" name="Elbow Connector 18">
            <a:extLst>
              <a:ext uri="{FF2B5EF4-FFF2-40B4-BE49-F238E27FC236}">
                <a16:creationId xmlns:a16="http://schemas.microsoft.com/office/drawing/2014/main" id="{88CBE3C1-47EE-981C-B943-4E05380192AF}"/>
              </a:ext>
            </a:extLst>
          </p:cNvPr>
          <p:cNvCxnSpPr>
            <a:cxnSpLocks/>
            <a:stCxn id="61" idx="3"/>
            <a:endCxn id="11" idx="2"/>
          </p:cNvCxnSpPr>
          <p:nvPr/>
        </p:nvCxnSpPr>
        <p:spPr>
          <a:xfrm flipV="1">
            <a:off x="1736843" y="5188352"/>
            <a:ext cx="1314909" cy="612541"/>
          </a:xfrm>
          <a:prstGeom prst="bentConnector2">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859F670-E201-7C8F-B09A-0449572A471D}"/>
              </a:ext>
            </a:extLst>
          </p:cNvPr>
          <p:cNvSpPr txBox="1"/>
          <p:nvPr/>
        </p:nvSpPr>
        <p:spPr>
          <a:xfrm>
            <a:off x="4020253" y="4824238"/>
            <a:ext cx="3574423" cy="1200329"/>
          </a:xfrm>
          <a:prstGeom prst="rect">
            <a:avLst/>
          </a:prstGeom>
          <a:noFill/>
        </p:spPr>
        <p:txBody>
          <a:bodyPr wrap="square" rtlCol="0">
            <a:spAutoFit/>
          </a:bodyPr>
          <a:lstStyle/>
          <a:p>
            <a:pPr marL="342900" indent="-342900">
              <a:buClr>
                <a:schemeClr val="accent1"/>
              </a:buClr>
              <a:buFont typeface="Wingdings" pitchFamily="2" charset="2"/>
              <a:buChar char="v"/>
            </a:pPr>
            <a:r>
              <a:rPr lang="en-US" sz="2400" dirty="0"/>
              <a:t>Noble Prize winner </a:t>
            </a:r>
          </a:p>
          <a:p>
            <a:pPr marL="342900" indent="-342900">
              <a:buClr>
                <a:schemeClr val="accent1"/>
              </a:buClr>
              <a:buFont typeface="Wingdings" pitchFamily="2" charset="2"/>
              <a:buChar char="v"/>
            </a:pPr>
            <a:r>
              <a:rPr lang="en-US" sz="2400" dirty="0"/>
              <a:t>Discovered electrons!</a:t>
            </a:r>
          </a:p>
          <a:p>
            <a:pPr marL="342900" indent="-342900">
              <a:buClr>
                <a:schemeClr val="accent1"/>
              </a:buClr>
              <a:buFont typeface="Wingdings" pitchFamily="2" charset="2"/>
              <a:buChar char="v"/>
            </a:pPr>
            <a:r>
              <a:rPr lang="en-US" sz="2400" dirty="0"/>
              <a:t>Isotopes exist</a:t>
            </a:r>
          </a:p>
        </p:txBody>
      </p:sp>
      <p:cxnSp>
        <p:nvCxnSpPr>
          <p:cNvPr id="31" name="Elbow Connector 30">
            <a:extLst>
              <a:ext uri="{FF2B5EF4-FFF2-40B4-BE49-F238E27FC236}">
                <a16:creationId xmlns:a16="http://schemas.microsoft.com/office/drawing/2014/main" id="{3C40464C-44C5-AEF6-1207-85FE823E0A52}"/>
              </a:ext>
            </a:extLst>
          </p:cNvPr>
          <p:cNvCxnSpPr>
            <a:cxnSpLocks/>
            <a:stCxn id="9" idx="3"/>
            <a:endCxn id="43" idx="2"/>
          </p:cNvCxnSpPr>
          <p:nvPr/>
        </p:nvCxnSpPr>
        <p:spPr>
          <a:xfrm flipV="1">
            <a:off x="3814243" y="3869429"/>
            <a:ext cx="1230731" cy="386378"/>
          </a:xfrm>
          <a:prstGeom prst="bentConnector2">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73E0B5C-C815-5AB1-CB1C-6A694D2DCFA1}"/>
              </a:ext>
            </a:extLst>
          </p:cNvPr>
          <p:cNvSpPr txBox="1"/>
          <p:nvPr/>
        </p:nvSpPr>
        <p:spPr>
          <a:xfrm>
            <a:off x="7258525" y="3274234"/>
            <a:ext cx="3574423" cy="1569660"/>
          </a:xfrm>
          <a:prstGeom prst="rect">
            <a:avLst/>
          </a:prstGeom>
          <a:noFill/>
        </p:spPr>
        <p:txBody>
          <a:bodyPr wrap="square" rtlCol="0">
            <a:spAutoFit/>
          </a:bodyPr>
          <a:lstStyle/>
          <a:p>
            <a:pPr marL="342900" indent="-342900">
              <a:buClr>
                <a:schemeClr val="accent1"/>
              </a:buClr>
              <a:buFont typeface="Wingdings" pitchFamily="2" charset="2"/>
              <a:buChar char="v"/>
            </a:pPr>
            <a:r>
              <a:rPr lang="en-US" sz="2400" dirty="0"/>
              <a:t>Lord Rayleigh the 3rd</a:t>
            </a:r>
          </a:p>
          <a:p>
            <a:pPr marL="342900" indent="-342900">
              <a:buClr>
                <a:schemeClr val="accent1"/>
              </a:buClr>
              <a:buFont typeface="Wingdings" pitchFamily="2" charset="2"/>
              <a:buChar char="v"/>
            </a:pPr>
            <a:r>
              <a:rPr lang="en-US" sz="2400" dirty="0"/>
              <a:t>Rayleigh scattering</a:t>
            </a:r>
          </a:p>
          <a:p>
            <a:pPr marL="342900" indent="-342900">
              <a:buClr>
                <a:schemeClr val="accent1"/>
              </a:buClr>
              <a:buFont typeface="Wingdings" pitchFamily="2" charset="2"/>
              <a:buChar char="v"/>
            </a:pPr>
            <a:r>
              <a:rPr lang="en-US" sz="2400" dirty="0"/>
              <a:t>Wave and fluid dynamics</a:t>
            </a:r>
          </a:p>
        </p:txBody>
      </p:sp>
      <p:grpSp>
        <p:nvGrpSpPr>
          <p:cNvPr id="39" name="Group 38">
            <a:extLst>
              <a:ext uri="{FF2B5EF4-FFF2-40B4-BE49-F238E27FC236}">
                <a16:creationId xmlns:a16="http://schemas.microsoft.com/office/drawing/2014/main" id="{41CCE080-5068-DE45-1338-959B3310EFEA}"/>
              </a:ext>
            </a:extLst>
          </p:cNvPr>
          <p:cNvGrpSpPr/>
          <p:nvPr/>
        </p:nvGrpSpPr>
        <p:grpSpPr>
          <a:xfrm>
            <a:off x="4282482" y="1341862"/>
            <a:ext cx="1524983" cy="2527567"/>
            <a:chOff x="2363182" y="1944689"/>
            <a:chExt cx="1524983" cy="2527567"/>
          </a:xfrm>
          <a:effectLst>
            <a:outerShdw blurRad="50800" dist="38100" dir="2700000" algn="tl" rotWithShape="0">
              <a:prstClr val="black">
                <a:alpha val="40000"/>
              </a:prstClr>
            </a:outerShdw>
          </a:effectLst>
        </p:grpSpPr>
        <p:grpSp>
          <p:nvGrpSpPr>
            <p:cNvPr id="40" name="Group 39">
              <a:extLst>
                <a:ext uri="{FF2B5EF4-FFF2-40B4-BE49-F238E27FC236}">
                  <a16:creationId xmlns:a16="http://schemas.microsoft.com/office/drawing/2014/main" id="{0FCBE1C3-3AF9-38F3-5C58-9E5D095F41FC}"/>
                </a:ext>
              </a:extLst>
            </p:cNvPr>
            <p:cNvGrpSpPr/>
            <p:nvPr/>
          </p:nvGrpSpPr>
          <p:grpSpPr>
            <a:xfrm>
              <a:off x="2363182" y="1944689"/>
              <a:ext cx="1524983" cy="2527567"/>
              <a:chOff x="5235046" y="3145021"/>
              <a:chExt cx="860954" cy="1426979"/>
            </a:xfrm>
          </p:grpSpPr>
          <p:sp>
            <p:nvSpPr>
              <p:cNvPr id="43" name="Rounded Rectangle 42">
                <a:extLst>
                  <a:ext uri="{FF2B5EF4-FFF2-40B4-BE49-F238E27FC236}">
                    <a16:creationId xmlns:a16="http://schemas.microsoft.com/office/drawing/2014/main" id="{B5C26ADB-E077-D222-2F00-8FB285103792}"/>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ardrop 43">
                <a:extLst>
                  <a:ext uri="{FF2B5EF4-FFF2-40B4-BE49-F238E27FC236}">
                    <a16:creationId xmlns:a16="http://schemas.microsoft.com/office/drawing/2014/main" id="{5289AFFB-D2A8-E1B3-23EA-7D8053A7575B}"/>
                  </a:ext>
                </a:extLst>
              </p:cNvPr>
              <p:cNvSpPr/>
              <p:nvPr/>
            </p:nvSpPr>
            <p:spPr>
              <a:xfrm>
                <a:off x="5360722" y="3271951"/>
                <a:ext cx="609601" cy="586560"/>
              </a:xfrm>
              <a:prstGeom prst="teardrop">
                <a:avLst/>
              </a:prstGeom>
              <a:blipFill>
                <a:blip r:embed="rId7"/>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79DDA6E9-40F9-DED5-E719-0EB9C3C4316D}"/>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John William </a:t>
              </a:r>
            </a:p>
            <a:p>
              <a:pPr>
                <a:lnSpc>
                  <a:spcPts val="1960"/>
                </a:lnSpc>
              </a:pPr>
              <a:r>
                <a:rPr lang="en-US" b="1" dirty="0"/>
                <a:t>Strutt</a:t>
              </a:r>
            </a:p>
          </p:txBody>
        </p:sp>
        <p:sp>
          <p:nvSpPr>
            <p:cNvPr id="42" name="TextBox 41">
              <a:extLst>
                <a:ext uri="{FF2B5EF4-FFF2-40B4-BE49-F238E27FC236}">
                  <a16:creationId xmlns:a16="http://schemas.microsoft.com/office/drawing/2014/main" id="{6E4F5B97-E123-46F3-C784-40086F3B98C8}"/>
                </a:ext>
              </a:extLst>
            </p:cNvPr>
            <p:cNvSpPr txBox="1"/>
            <p:nvPr/>
          </p:nvSpPr>
          <p:spPr>
            <a:xfrm>
              <a:off x="2363182" y="4008870"/>
              <a:ext cx="1524983" cy="338811"/>
            </a:xfrm>
            <a:prstGeom prst="rect">
              <a:avLst/>
            </a:prstGeom>
            <a:noFill/>
          </p:spPr>
          <p:txBody>
            <a:bodyPr wrap="square" rtlCol="0">
              <a:spAutoFit/>
            </a:bodyPr>
            <a:lstStyle/>
            <a:p>
              <a:pPr algn="ctr">
                <a:lnSpc>
                  <a:spcPts val="1960"/>
                </a:lnSpc>
              </a:pPr>
              <a:r>
                <a:rPr lang="en-US" sz="1600" dirty="0"/>
                <a:t>Cambridge</a:t>
              </a:r>
            </a:p>
          </p:txBody>
        </p:sp>
      </p:grpSp>
      <p:grpSp>
        <p:nvGrpSpPr>
          <p:cNvPr id="46" name="Group 45">
            <a:extLst>
              <a:ext uri="{FF2B5EF4-FFF2-40B4-BE49-F238E27FC236}">
                <a16:creationId xmlns:a16="http://schemas.microsoft.com/office/drawing/2014/main" id="{FE043334-75B6-6336-BEF7-22374633A52D}"/>
              </a:ext>
            </a:extLst>
          </p:cNvPr>
          <p:cNvGrpSpPr/>
          <p:nvPr/>
        </p:nvGrpSpPr>
        <p:grpSpPr>
          <a:xfrm>
            <a:off x="6331920" y="191470"/>
            <a:ext cx="1524985" cy="2527567"/>
            <a:chOff x="10418076" y="168000"/>
            <a:chExt cx="1524985" cy="2527567"/>
          </a:xfrm>
        </p:grpSpPr>
        <p:grpSp>
          <p:nvGrpSpPr>
            <p:cNvPr id="47" name="Group 46">
              <a:extLst>
                <a:ext uri="{FF2B5EF4-FFF2-40B4-BE49-F238E27FC236}">
                  <a16:creationId xmlns:a16="http://schemas.microsoft.com/office/drawing/2014/main" id="{513C9B7F-07D5-7C9D-A8A8-B7AD8D0AE90B}"/>
                </a:ext>
              </a:extLst>
            </p:cNvPr>
            <p:cNvGrpSpPr/>
            <p:nvPr/>
          </p:nvGrpSpPr>
          <p:grpSpPr>
            <a:xfrm>
              <a:off x="10418076" y="168000"/>
              <a:ext cx="1524985" cy="2527567"/>
              <a:chOff x="2363180" y="1944689"/>
              <a:chExt cx="1524985" cy="2527567"/>
            </a:xfrm>
          </p:grpSpPr>
          <p:grpSp>
            <p:nvGrpSpPr>
              <p:cNvPr id="49" name="Group 48">
                <a:extLst>
                  <a:ext uri="{FF2B5EF4-FFF2-40B4-BE49-F238E27FC236}">
                    <a16:creationId xmlns:a16="http://schemas.microsoft.com/office/drawing/2014/main" id="{AC137C34-4E9C-BC90-8FCF-EC4313A90BEA}"/>
                  </a:ext>
                </a:extLst>
              </p:cNvPr>
              <p:cNvGrpSpPr/>
              <p:nvPr/>
            </p:nvGrpSpPr>
            <p:grpSpPr>
              <a:xfrm>
                <a:off x="2363182" y="1944689"/>
                <a:ext cx="1524983" cy="2527567"/>
                <a:chOff x="5235046" y="3145021"/>
                <a:chExt cx="860954" cy="1426979"/>
              </a:xfrm>
            </p:grpSpPr>
            <p:sp>
              <p:nvSpPr>
                <p:cNvPr id="52" name="Rounded Rectangle 51">
                  <a:extLst>
                    <a:ext uri="{FF2B5EF4-FFF2-40B4-BE49-F238E27FC236}">
                      <a16:creationId xmlns:a16="http://schemas.microsoft.com/office/drawing/2014/main" id="{269977F5-4EC0-8294-B58A-5A3DC754330F}"/>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ardrop 52">
                  <a:extLst>
                    <a:ext uri="{FF2B5EF4-FFF2-40B4-BE49-F238E27FC236}">
                      <a16:creationId xmlns:a16="http://schemas.microsoft.com/office/drawing/2014/main" id="{5B44EE50-C342-DB20-C84B-57551EAE10B2}"/>
                    </a:ext>
                  </a:extLst>
                </p:cNvPr>
                <p:cNvSpPr/>
                <p:nvPr/>
              </p:nvSpPr>
              <p:spPr>
                <a:xfrm>
                  <a:off x="5360722" y="3271951"/>
                  <a:ext cx="609601" cy="586560"/>
                </a:xfrm>
                <a:prstGeom prst="teardrop">
                  <a:avLst/>
                </a:prstGeom>
                <a:blipFill>
                  <a:blip r:embed="rId8"/>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A4BFB945-1690-FBA8-A33D-14B406B3DD22}"/>
                  </a:ext>
                </a:extLst>
              </p:cNvPr>
              <p:cNvSpPr txBox="1"/>
              <p:nvPr/>
            </p:nvSpPr>
            <p:spPr>
              <a:xfrm>
                <a:off x="2363180" y="3237064"/>
                <a:ext cx="1524985" cy="605294"/>
              </a:xfrm>
              <a:prstGeom prst="rect">
                <a:avLst/>
              </a:prstGeom>
              <a:noFill/>
            </p:spPr>
            <p:txBody>
              <a:bodyPr wrap="square" rtlCol="0">
                <a:spAutoFit/>
              </a:bodyPr>
              <a:lstStyle/>
              <a:p>
                <a:pPr>
                  <a:lnSpc>
                    <a:spcPts val="1960"/>
                  </a:lnSpc>
                </a:pPr>
                <a:r>
                  <a:rPr lang="en-US" dirty="0"/>
                  <a:t>Edward</a:t>
                </a:r>
                <a:endParaRPr lang="en-US" sz="1600" dirty="0"/>
              </a:p>
              <a:p>
                <a:pPr>
                  <a:lnSpc>
                    <a:spcPts val="1960"/>
                  </a:lnSpc>
                </a:pPr>
                <a:r>
                  <a:rPr lang="en-US" b="1" dirty="0"/>
                  <a:t>Routh</a:t>
                </a:r>
              </a:p>
            </p:txBody>
          </p:sp>
        </p:grpSp>
        <p:sp>
          <p:nvSpPr>
            <p:cNvPr id="48" name="TextBox 47">
              <a:extLst>
                <a:ext uri="{FF2B5EF4-FFF2-40B4-BE49-F238E27FC236}">
                  <a16:creationId xmlns:a16="http://schemas.microsoft.com/office/drawing/2014/main" id="{71431C1E-27A2-F2E8-B4F2-0E57705B1CB9}"/>
                </a:ext>
              </a:extLst>
            </p:cNvPr>
            <p:cNvSpPr txBox="1"/>
            <p:nvPr/>
          </p:nvSpPr>
          <p:spPr>
            <a:xfrm>
              <a:off x="10418076" y="2154643"/>
              <a:ext cx="1524983" cy="338811"/>
            </a:xfrm>
            <a:prstGeom prst="rect">
              <a:avLst/>
            </a:prstGeom>
            <a:noFill/>
          </p:spPr>
          <p:txBody>
            <a:bodyPr wrap="square" rtlCol="0">
              <a:spAutoFit/>
            </a:bodyPr>
            <a:lstStyle/>
            <a:p>
              <a:pPr algn="ctr">
                <a:lnSpc>
                  <a:spcPts val="1960"/>
                </a:lnSpc>
              </a:pPr>
              <a:r>
                <a:rPr lang="en-US" sz="1600" dirty="0"/>
                <a:t>Cambridge</a:t>
              </a:r>
            </a:p>
          </p:txBody>
        </p:sp>
      </p:grpSp>
      <p:cxnSp>
        <p:nvCxnSpPr>
          <p:cNvPr id="54" name="Elbow Connector 53">
            <a:extLst>
              <a:ext uri="{FF2B5EF4-FFF2-40B4-BE49-F238E27FC236}">
                <a16:creationId xmlns:a16="http://schemas.microsoft.com/office/drawing/2014/main" id="{98DAF367-C347-0126-5155-C856003806ED}"/>
              </a:ext>
            </a:extLst>
          </p:cNvPr>
          <p:cNvCxnSpPr>
            <a:cxnSpLocks/>
            <a:stCxn id="41" idx="3"/>
            <a:endCxn id="52" idx="2"/>
          </p:cNvCxnSpPr>
          <p:nvPr/>
        </p:nvCxnSpPr>
        <p:spPr>
          <a:xfrm flipV="1">
            <a:off x="5807465" y="2719037"/>
            <a:ext cx="1286949" cy="217847"/>
          </a:xfrm>
          <a:prstGeom prst="bentConnector2">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FA2972E-85F7-DDAC-A8D8-470ED34B1486}"/>
              </a:ext>
            </a:extLst>
          </p:cNvPr>
          <p:cNvSpPr txBox="1"/>
          <p:nvPr/>
        </p:nvSpPr>
        <p:spPr>
          <a:xfrm>
            <a:off x="8079511" y="1171304"/>
            <a:ext cx="3574423" cy="830997"/>
          </a:xfrm>
          <a:prstGeom prst="rect">
            <a:avLst/>
          </a:prstGeom>
          <a:noFill/>
        </p:spPr>
        <p:txBody>
          <a:bodyPr wrap="square" rtlCol="0">
            <a:spAutoFit/>
          </a:bodyPr>
          <a:lstStyle/>
          <a:p>
            <a:pPr marL="342900" indent="-342900">
              <a:buClr>
                <a:schemeClr val="accent1"/>
              </a:buClr>
              <a:buFont typeface="Wingdings" pitchFamily="2" charset="2"/>
              <a:buChar char="v"/>
            </a:pPr>
            <a:r>
              <a:rPr lang="en-US" sz="2400" dirty="0"/>
              <a:t>Mathematician who studied mechanics</a:t>
            </a:r>
          </a:p>
        </p:txBody>
      </p:sp>
      <p:cxnSp>
        <p:nvCxnSpPr>
          <p:cNvPr id="4" name="Elbow Connector 3">
            <a:extLst>
              <a:ext uri="{FF2B5EF4-FFF2-40B4-BE49-F238E27FC236}">
                <a16:creationId xmlns:a16="http://schemas.microsoft.com/office/drawing/2014/main" id="{99D47E0F-6CE2-D009-CAF5-9E47D33F6EB1}"/>
              </a:ext>
            </a:extLst>
          </p:cNvPr>
          <p:cNvCxnSpPr>
            <a:cxnSpLocks/>
            <a:endCxn id="52" idx="2"/>
          </p:cNvCxnSpPr>
          <p:nvPr/>
        </p:nvCxnSpPr>
        <p:spPr>
          <a:xfrm flipV="1">
            <a:off x="5040246" y="2719037"/>
            <a:ext cx="2054168" cy="1541454"/>
          </a:xfrm>
          <a:prstGeom prst="bentConnector2">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descr="A cartoon of a pudding and a cookie&#10;&#10;Description automatically generated">
            <a:extLst>
              <a:ext uri="{FF2B5EF4-FFF2-40B4-BE49-F238E27FC236}">
                <a16:creationId xmlns:a16="http://schemas.microsoft.com/office/drawing/2014/main" id="{D492DC1A-DF92-3746-5591-8BD0A238EB67}"/>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t="24074"/>
          <a:stretch/>
        </p:blipFill>
        <p:spPr>
          <a:xfrm>
            <a:off x="-10119" y="964520"/>
            <a:ext cx="4292600" cy="1833308"/>
          </a:xfrm>
          <a:prstGeom prst="rect">
            <a:avLst/>
          </a:prstGeom>
        </p:spPr>
      </p:pic>
    </p:spTree>
    <p:extLst>
      <p:ext uri="{BB962C8B-B14F-4D97-AF65-F5344CB8AC3E}">
        <p14:creationId xmlns:p14="http://schemas.microsoft.com/office/powerpoint/2010/main" val="3756975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70FC-47EA-5004-A49A-A8F6C512A6F4}"/>
              </a:ext>
            </a:extLst>
          </p:cNvPr>
          <p:cNvSpPr>
            <a:spLocks noGrp="1"/>
          </p:cNvSpPr>
          <p:nvPr>
            <p:ph type="title"/>
          </p:nvPr>
        </p:nvSpPr>
        <p:spPr/>
        <p:txBody>
          <a:bodyPr/>
          <a:lstStyle/>
          <a:p>
            <a:r>
              <a:rPr lang="en-US" dirty="0"/>
              <a:t>Honorary Mentions</a:t>
            </a:r>
          </a:p>
        </p:txBody>
      </p:sp>
      <p:pic>
        <p:nvPicPr>
          <p:cNvPr id="7" name="Graphic 6">
            <a:extLst>
              <a:ext uri="{FF2B5EF4-FFF2-40B4-BE49-F238E27FC236}">
                <a16:creationId xmlns:a16="http://schemas.microsoft.com/office/drawing/2014/main" id="{C87D98D8-0908-3310-40C8-D11D22DA21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8490"/>
          <a:stretch/>
        </p:blipFill>
        <p:spPr>
          <a:xfrm>
            <a:off x="143109" y="406615"/>
            <a:ext cx="674732" cy="562149"/>
          </a:xfrm>
          <a:prstGeom prst="rect">
            <a:avLst/>
          </a:prstGeom>
        </p:spPr>
      </p:pic>
      <p:grpSp>
        <p:nvGrpSpPr>
          <p:cNvPr id="30" name="Group 29">
            <a:extLst>
              <a:ext uri="{FF2B5EF4-FFF2-40B4-BE49-F238E27FC236}">
                <a16:creationId xmlns:a16="http://schemas.microsoft.com/office/drawing/2014/main" id="{6F06EBD0-76EB-F561-B256-9DF087DEF29F}"/>
              </a:ext>
            </a:extLst>
          </p:cNvPr>
          <p:cNvGrpSpPr/>
          <p:nvPr/>
        </p:nvGrpSpPr>
        <p:grpSpPr>
          <a:xfrm>
            <a:off x="6320355" y="1656885"/>
            <a:ext cx="1565166" cy="2527567"/>
            <a:chOff x="6609376" y="149286"/>
            <a:chExt cx="1565166" cy="2527567"/>
          </a:xfrm>
          <a:effectLst>
            <a:outerShdw blurRad="50800" dist="38100" dir="2700000" algn="tl" rotWithShape="0">
              <a:prstClr val="black">
                <a:alpha val="40000"/>
              </a:prstClr>
            </a:outerShdw>
          </a:effectLst>
        </p:grpSpPr>
        <p:grpSp>
          <p:nvGrpSpPr>
            <p:cNvPr id="32" name="Group 31">
              <a:extLst>
                <a:ext uri="{FF2B5EF4-FFF2-40B4-BE49-F238E27FC236}">
                  <a16:creationId xmlns:a16="http://schemas.microsoft.com/office/drawing/2014/main" id="{0E70A385-7D27-0C80-4046-0671B9B48882}"/>
                </a:ext>
              </a:extLst>
            </p:cNvPr>
            <p:cNvGrpSpPr/>
            <p:nvPr/>
          </p:nvGrpSpPr>
          <p:grpSpPr>
            <a:xfrm>
              <a:off x="6609376" y="149286"/>
              <a:ext cx="1524983" cy="2527567"/>
              <a:chOff x="2363182" y="1944689"/>
              <a:chExt cx="1524983" cy="2527567"/>
            </a:xfrm>
          </p:grpSpPr>
          <p:grpSp>
            <p:nvGrpSpPr>
              <p:cNvPr id="34" name="Group 33">
                <a:extLst>
                  <a:ext uri="{FF2B5EF4-FFF2-40B4-BE49-F238E27FC236}">
                    <a16:creationId xmlns:a16="http://schemas.microsoft.com/office/drawing/2014/main" id="{EF2CA3C6-4E82-5206-D037-2F7F5FCDA21E}"/>
                  </a:ext>
                </a:extLst>
              </p:cNvPr>
              <p:cNvGrpSpPr/>
              <p:nvPr/>
            </p:nvGrpSpPr>
            <p:grpSpPr>
              <a:xfrm>
                <a:off x="2363182" y="1944689"/>
                <a:ext cx="1524983" cy="2527567"/>
                <a:chOff x="5235046" y="3145021"/>
                <a:chExt cx="860954" cy="1426979"/>
              </a:xfrm>
            </p:grpSpPr>
            <p:sp>
              <p:nvSpPr>
                <p:cNvPr id="36" name="Rounded Rectangle 35">
                  <a:extLst>
                    <a:ext uri="{FF2B5EF4-FFF2-40B4-BE49-F238E27FC236}">
                      <a16:creationId xmlns:a16="http://schemas.microsoft.com/office/drawing/2014/main" id="{6FEF93DF-ACF5-0B53-3634-544442E02209}"/>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ardrop 36">
                  <a:extLst>
                    <a:ext uri="{FF2B5EF4-FFF2-40B4-BE49-F238E27FC236}">
                      <a16:creationId xmlns:a16="http://schemas.microsoft.com/office/drawing/2014/main" id="{CAA70F07-EBBE-B980-4638-B08F05CA5716}"/>
                    </a:ext>
                  </a:extLst>
                </p:cNvPr>
                <p:cNvSpPr/>
                <p:nvPr/>
              </p:nvSpPr>
              <p:spPr>
                <a:xfrm>
                  <a:off x="5360722" y="3271951"/>
                  <a:ext cx="609601" cy="586560"/>
                </a:xfrm>
                <a:prstGeom prst="teardrop">
                  <a:avLst/>
                </a:prstGeom>
                <a:blipFill>
                  <a:blip r:embed="rId5"/>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861D508B-4044-3194-C36E-C46004A29ED2}"/>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Robert</a:t>
                </a:r>
              </a:p>
              <a:p>
                <a:pPr>
                  <a:lnSpc>
                    <a:spcPts val="1960"/>
                  </a:lnSpc>
                </a:pPr>
                <a:r>
                  <a:rPr lang="en-US" b="1" dirty="0"/>
                  <a:t>Bunsen</a:t>
                </a:r>
              </a:p>
            </p:txBody>
          </p:sp>
        </p:grpSp>
        <p:sp>
          <p:nvSpPr>
            <p:cNvPr id="33" name="TextBox 32">
              <a:extLst>
                <a:ext uri="{FF2B5EF4-FFF2-40B4-BE49-F238E27FC236}">
                  <a16:creationId xmlns:a16="http://schemas.microsoft.com/office/drawing/2014/main" id="{8D4A7B8C-47BF-E330-74F7-60D7A72C6641}"/>
                </a:ext>
              </a:extLst>
            </p:cNvPr>
            <p:cNvSpPr txBox="1"/>
            <p:nvPr/>
          </p:nvSpPr>
          <p:spPr>
            <a:xfrm>
              <a:off x="6649559" y="2064258"/>
              <a:ext cx="1524983" cy="595291"/>
            </a:xfrm>
            <a:prstGeom prst="rect">
              <a:avLst/>
            </a:prstGeom>
            <a:noFill/>
          </p:spPr>
          <p:txBody>
            <a:bodyPr wrap="square" rtlCol="0">
              <a:spAutoFit/>
            </a:bodyPr>
            <a:lstStyle/>
            <a:p>
              <a:pPr algn="ctr">
                <a:lnSpc>
                  <a:spcPts val="1960"/>
                </a:lnSpc>
              </a:pPr>
              <a:r>
                <a:rPr lang="en-US" sz="1600" dirty="0"/>
                <a:t>Universität Heidelberg</a:t>
              </a:r>
            </a:p>
          </p:txBody>
        </p:sp>
      </p:grpSp>
      <p:grpSp>
        <p:nvGrpSpPr>
          <p:cNvPr id="45" name="Group 44">
            <a:extLst>
              <a:ext uri="{FF2B5EF4-FFF2-40B4-BE49-F238E27FC236}">
                <a16:creationId xmlns:a16="http://schemas.microsoft.com/office/drawing/2014/main" id="{74E6B2F3-0728-D057-DE9E-5D2FF3F60E08}"/>
              </a:ext>
            </a:extLst>
          </p:cNvPr>
          <p:cNvGrpSpPr/>
          <p:nvPr/>
        </p:nvGrpSpPr>
        <p:grpSpPr>
          <a:xfrm>
            <a:off x="4336749" y="1656885"/>
            <a:ext cx="1539740" cy="2527567"/>
            <a:chOff x="2363182" y="1944689"/>
            <a:chExt cx="1539740" cy="2527567"/>
          </a:xfrm>
          <a:effectLst>
            <a:outerShdw blurRad="50800" dist="38100" dir="2700000" algn="tl" rotWithShape="0">
              <a:prstClr val="black">
                <a:alpha val="40000"/>
              </a:prstClr>
            </a:outerShdw>
          </a:effectLst>
        </p:grpSpPr>
        <p:grpSp>
          <p:nvGrpSpPr>
            <p:cNvPr id="55" name="Group 54">
              <a:extLst>
                <a:ext uri="{FF2B5EF4-FFF2-40B4-BE49-F238E27FC236}">
                  <a16:creationId xmlns:a16="http://schemas.microsoft.com/office/drawing/2014/main" id="{A2082B74-2F7A-04A6-5BA4-C50C0F72AE1B}"/>
                </a:ext>
              </a:extLst>
            </p:cNvPr>
            <p:cNvGrpSpPr/>
            <p:nvPr/>
          </p:nvGrpSpPr>
          <p:grpSpPr>
            <a:xfrm>
              <a:off x="2363182" y="1944689"/>
              <a:ext cx="1524983" cy="2527567"/>
              <a:chOff x="5235046" y="3145021"/>
              <a:chExt cx="860954" cy="1426979"/>
            </a:xfrm>
          </p:grpSpPr>
          <p:sp>
            <p:nvSpPr>
              <p:cNvPr id="60" name="Rounded Rectangle 59">
                <a:extLst>
                  <a:ext uri="{FF2B5EF4-FFF2-40B4-BE49-F238E27FC236}">
                    <a16:creationId xmlns:a16="http://schemas.microsoft.com/office/drawing/2014/main" id="{D9D8BFEC-D7DF-0634-DFA0-DFC5DC8D2140}"/>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ardrop 61">
                <a:extLst>
                  <a:ext uri="{FF2B5EF4-FFF2-40B4-BE49-F238E27FC236}">
                    <a16:creationId xmlns:a16="http://schemas.microsoft.com/office/drawing/2014/main" id="{0660050B-C38D-FFBE-CA22-D746C13FC3C5}"/>
                  </a:ext>
                </a:extLst>
              </p:cNvPr>
              <p:cNvSpPr/>
              <p:nvPr/>
            </p:nvSpPr>
            <p:spPr>
              <a:xfrm>
                <a:off x="5360722" y="3271951"/>
                <a:ext cx="609601" cy="586560"/>
              </a:xfrm>
              <a:prstGeom prst="teardrop">
                <a:avLst/>
              </a:prstGeom>
              <a:blipFill>
                <a:blip r:embed="rId6"/>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93F818D1-6743-069F-F946-C71BAF4F5490}"/>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Charles</a:t>
              </a:r>
            </a:p>
            <a:p>
              <a:pPr>
                <a:lnSpc>
                  <a:spcPts val="1960"/>
                </a:lnSpc>
              </a:pPr>
              <a:r>
                <a:rPr lang="en-US" b="1" dirty="0"/>
                <a:t>Darwin</a:t>
              </a:r>
            </a:p>
          </p:txBody>
        </p:sp>
        <p:sp>
          <p:nvSpPr>
            <p:cNvPr id="58" name="TextBox 57">
              <a:extLst>
                <a:ext uri="{FF2B5EF4-FFF2-40B4-BE49-F238E27FC236}">
                  <a16:creationId xmlns:a16="http://schemas.microsoft.com/office/drawing/2014/main" id="{1475F338-37BB-FE46-531A-B019A0B54ECB}"/>
                </a:ext>
              </a:extLst>
            </p:cNvPr>
            <p:cNvSpPr txBox="1"/>
            <p:nvPr/>
          </p:nvSpPr>
          <p:spPr>
            <a:xfrm>
              <a:off x="2377939" y="3987901"/>
              <a:ext cx="1524983" cy="338811"/>
            </a:xfrm>
            <a:prstGeom prst="rect">
              <a:avLst/>
            </a:prstGeom>
            <a:noFill/>
          </p:spPr>
          <p:txBody>
            <a:bodyPr wrap="square" rtlCol="0">
              <a:spAutoFit/>
            </a:bodyPr>
            <a:lstStyle/>
            <a:p>
              <a:pPr algn="ctr">
                <a:lnSpc>
                  <a:spcPts val="1960"/>
                </a:lnSpc>
              </a:pPr>
              <a:r>
                <a:rPr lang="en-US" sz="1600" dirty="0"/>
                <a:t>“Independent”</a:t>
              </a:r>
            </a:p>
          </p:txBody>
        </p:sp>
      </p:grpSp>
      <p:grpSp>
        <p:nvGrpSpPr>
          <p:cNvPr id="63" name="Group 62">
            <a:extLst>
              <a:ext uri="{FF2B5EF4-FFF2-40B4-BE49-F238E27FC236}">
                <a16:creationId xmlns:a16="http://schemas.microsoft.com/office/drawing/2014/main" id="{6D5B3773-9A11-79BD-1203-45AA58E51F9D}"/>
              </a:ext>
            </a:extLst>
          </p:cNvPr>
          <p:cNvGrpSpPr/>
          <p:nvPr/>
        </p:nvGrpSpPr>
        <p:grpSpPr>
          <a:xfrm>
            <a:off x="8329387" y="1656885"/>
            <a:ext cx="1524985" cy="2527567"/>
            <a:chOff x="10418076" y="168000"/>
            <a:chExt cx="1524985" cy="2527567"/>
          </a:xfrm>
          <a:effectLst>
            <a:outerShdw blurRad="50800" dist="38100" dir="2700000" algn="tl" rotWithShape="0">
              <a:prstClr val="black">
                <a:alpha val="40000"/>
              </a:prstClr>
            </a:outerShdw>
          </a:effectLst>
        </p:grpSpPr>
        <p:grpSp>
          <p:nvGrpSpPr>
            <p:cNvPr id="1024" name="Group 1023">
              <a:extLst>
                <a:ext uri="{FF2B5EF4-FFF2-40B4-BE49-F238E27FC236}">
                  <a16:creationId xmlns:a16="http://schemas.microsoft.com/office/drawing/2014/main" id="{ECBA92D5-1CA7-700A-BBC8-F5E1F2642997}"/>
                </a:ext>
              </a:extLst>
            </p:cNvPr>
            <p:cNvGrpSpPr/>
            <p:nvPr/>
          </p:nvGrpSpPr>
          <p:grpSpPr>
            <a:xfrm>
              <a:off x="10418076" y="168000"/>
              <a:ext cx="1524985" cy="2527567"/>
              <a:chOff x="2363180" y="1944689"/>
              <a:chExt cx="1524985" cy="2527567"/>
            </a:xfrm>
          </p:grpSpPr>
          <p:grpSp>
            <p:nvGrpSpPr>
              <p:cNvPr id="1027" name="Group 1026">
                <a:extLst>
                  <a:ext uri="{FF2B5EF4-FFF2-40B4-BE49-F238E27FC236}">
                    <a16:creationId xmlns:a16="http://schemas.microsoft.com/office/drawing/2014/main" id="{5A752964-A1F9-8320-04A8-D0BDD87834F3}"/>
                  </a:ext>
                </a:extLst>
              </p:cNvPr>
              <p:cNvGrpSpPr/>
              <p:nvPr/>
            </p:nvGrpSpPr>
            <p:grpSpPr>
              <a:xfrm>
                <a:off x="2363182" y="1944689"/>
                <a:ext cx="1524983" cy="2527567"/>
                <a:chOff x="5235046" y="3145021"/>
                <a:chExt cx="860954" cy="1426979"/>
              </a:xfrm>
            </p:grpSpPr>
            <p:sp>
              <p:nvSpPr>
                <p:cNvPr id="1030" name="Rounded Rectangle 1029">
                  <a:extLst>
                    <a:ext uri="{FF2B5EF4-FFF2-40B4-BE49-F238E27FC236}">
                      <a16:creationId xmlns:a16="http://schemas.microsoft.com/office/drawing/2014/main" id="{31CF9004-0659-0598-3791-E6A73607C303}"/>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Teardrop 1031">
                  <a:extLst>
                    <a:ext uri="{FF2B5EF4-FFF2-40B4-BE49-F238E27FC236}">
                      <a16:creationId xmlns:a16="http://schemas.microsoft.com/office/drawing/2014/main" id="{F54968EC-04FA-C341-0275-D4F850BB22D6}"/>
                    </a:ext>
                  </a:extLst>
                </p:cNvPr>
                <p:cNvSpPr/>
                <p:nvPr/>
              </p:nvSpPr>
              <p:spPr>
                <a:xfrm>
                  <a:off x="5360722" y="3271951"/>
                  <a:ext cx="609601" cy="586560"/>
                </a:xfrm>
                <a:prstGeom prst="teardrop">
                  <a:avLst/>
                </a:prstGeom>
                <a:blipFill>
                  <a:blip r:embed="rId7"/>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9" name="TextBox 1028">
                <a:extLst>
                  <a:ext uri="{FF2B5EF4-FFF2-40B4-BE49-F238E27FC236}">
                    <a16:creationId xmlns:a16="http://schemas.microsoft.com/office/drawing/2014/main" id="{D03EE1AF-7AFA-862D-B1C8-71B036A0E534}"/>
                  </a:ext>
                </a:extLst>
              </p:cNvPr>
              <p:cNvSpPr txBox="1"/>
              <p:nvPr/>
            </p:nvSpPr>
            <p:spPr>
              <a:xfrm>
                <a:off x="2363180" y="3237064"/>
                <a:ext cx="1524985" cy="605294"/>
              </a:xfrm>
              <a:prstGeom prst="rect">
                <a:avLst/>
              </a:prstGeom>
              <a:noFill/>
            </p:spPr>
            <p:txBody>
              <a:bodyPr wrap="square" rtlCol="0">
                <a:spAutoFit/>
              </a:bodyPr>
              <a:lstStyle/>
              <a:p>
                <a:pPr>
                  <a:lnSpc>
                    <a:spcPts val="1960"/>
                  </a:lnSpc>
                </a:pPr>
                <a:r>
                  <a:rPr lang="en-US" dirty="0"/>
                  <a:t>Justus von</a:t>
                </a:r>
                <a:endParaRPr lang="en-US" sz="1600" dirty="0"/>
              </a:p>
              <a:p>
                <a:pPr>
                  <a:lnSpc>
                    <a:spcPts val="1960"/>
                  </a:lnSpc>
                </a:pPr>
                <a:r>
                  <a:rPr lang="en-US" b="1" dirty="0"/>
                  <a:t>Liebig</a:t>
                </a:r>
              </a:p>
            </p:txBody>
          </p:sp>
        </p:grpSp>
        <p:sp>
          <p:nvSpPr>
            <p:cNvPr id="1025" name="TextBox 1024">
              <a:extLst>
                <a:ext uri="{FF2B5EF4-FFF2-40B4-BE49-F238E27FC236}">
                  <a16:creationId xmlns:a16="http://schemas.microsoft.com/office/drawing/2014/main" id="{EB3974B3-FA6C-1A40-1C66-B0207D517AEC}"/>
                </a:ext>
              </a:extLst>
            </p:cNvPr>
            <p:cNvSpPr txBox="1"/>
            <p:nvPr/>
          </p:nvSpPr>
          <p:spPr>
            <a:xfrm>
              <a:off x="10418076" y="2089460"/>
              <a:ext cx="1524983" cy="595291"/>
            </a:xfrm>
            <a:prstGeom prst="rect">
              <a:avLst/>
            </a:prstGeom>
            <a:noFill/>
          </p:spPr>
          <p:txBody>
            <a:bodyPr wrap="square" rtlCol="0">
              <a:spAutoFit/>
            </a:bodyPr>
            <a:lstStyle/>
            <a:p>
              <a:pPr algn="ctr">
                <a:lnSpc>
                  <a:spcPts val="1960"/>
                </a:lnSpc>
              </a:pPr>
              <a:r>
                <a:rPr lang="en-US" sz="1600" dirty="0"/>
                <a:t>Universität München</a:t>
              </a:r>
            </a:p>
          </p:txBody>
        </p:sp>
      </p:grpSp>
      <p:grpSp>
        <p:nvGrpSpPr>
          <p:cNvPr id="1033" name="Group 1032">
            <a:extLst>
              <a:ext uri="{FF2B5EF4-FFF2-40B4-BE49-F238E27FC236}">
                <a16:creationId xmlns:a16="http://schemas.microsoft.com/office/drawing/2014/main" id="{14E2F657-12B9-2D2E-FDA8-E601AC1ED5A2}"/>
              </a:ext>
            </a:extLst>
          </p:cNvPr>
          <p:cNvGrpSpPr/>
          <p:nvPr/>
        </p:nvGrpSpPr>
        <p:grpSpPr>
          <a:xfrm>
            <a:off x="2367898" y="1656885"/>
            <a:ext cx="1524985" cy="2527567"/>
            <a:chOff x="10418076" y="168000"/>
            <a:chExt cx="1524985" cy="2527567"/>
          </a:xfrm>
          <a:effectLst>
            <a:outerShdw blurRad="50800" dist="38100" dir="2700000" algn="tl" rotWithShape="0">
              <a:prstClr val="black">
                <a:alpha val="40000"/>
              </a:prstClr>
            </a:outerShdw>
          </a:effectLst>
        </p:grpSpPr>
        <p:grpSp>
          <p:nvGrpSpPr>
            <p:cNvPr id="1034" name="Group 1033">
              <a:extLst>
                <a:ext uri="{FF2B5EF4-FFF2-40B4-BE49-F238E27FC236}">
                  <a16:creationId xmlns:a16="http://schemas.microsoft.com/office/drawing/2014/main" id="{4C194771-3E21-FFAE-C8A4-DC1665071598}"/>
                </a:ext>
              </a:extLst>
            </p:cNvPr>
            <p:cNvGrpSpPr/>
            <p:nvPr/>
          </p:nvGrpSpPr>
          <p:grpSpPr>
            <a:xfrm>
              <a:off x="10418078" y="168000"/>
              <a:ext cx="1524983" cy="2527567"/>
              <a:chOff x="2363182" y="1944689"/>
              <a:chExt cx="1524983" cy="2527567"/>
            </a:xfrm>
          </p:grpSpPr>
          <p:grpSp>
            <p:nvGrpSpPr>
              <p:cNvPr id="1036" name="Group 1035">
                <a:extLst>
                  <a:ext uri="{FF2B5EF4-FFF2-40B4-BE49-F238E27FC236}">
                    <a16:creationId xmlns:a16="http://schemas.microsoft.com/office/drawing/2014/main" id="{97DC0D99-13E1-FDD8-C382-0FC4574D29D2}"/>
                  </a:ext>
                </a:extLst>
              </p:cNvPr>
              <p:cNvGrpSpPr/>
              <p:nvPr/>
            </p:nvGrpSpPr>
            <p:grpSpPr>
              <a:xfrm>
                <a:off x="2363182" y="1944689"/>
                <a:ext cx="1524983" cy="2527567"/>
                <a:chOff x="5235046" y="3145021"/>
                <a:chExt cx="860954" cy="1426979"/>
              </a:xfrm>
            </p:grpSpPr>
            <p:sp>
              <p:nvSpPr>
                <p:cNvPr id="1038" name="Rounded Rectangle 1037">
                  <a:extLst>
                    <a:ext uri="{FF2B5EF4-FFF2-40B4-BE49-F238E27FC236}">
                      <a16:creationId xmlns:a16="http://schemas.microsoft.com/office/drawing/2014/main" id="{AC82318E-BCD4-9240-13C9-3BD836DF3511}"/>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Teardrop 1038">
                  <a:extLst>
                    <a:ext uri="{FF2B5EF4-FFF2-40B4-BE49-F238E27FC236}">
                      <a16:creationId xmlns:a16="http://schemas.microsoft.com/office/drawing/2014/main" id="{1CE65B83-A123-2CBD-44F2-FE69BD8EE613}"/>
                    </a:ext>
                  </a:extLst>
                </p:cNvPr>
                <p:cNvSpPr/>
                <p:nvPr/>
              </p:nvSpPr>
              <p:spPr>
                <a:xfrm>
                  <a:off x="5360722" y="3271951"/>
                  <a:ext cx="609601" cy="586560"/>
                </a:xfrm>
                <a:prstGeom prst="teardrop">
                  <a:avLst/>
                </a:prstGeom>
                <a:blipFill>
                  <a:blip r:embed="rId8"/>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7" name="TextBox 1036">
                <a:extLst>
                  <a:ext uri="{FF2B5EF4-FFF2-40B4-BE49-F238E27FC236}">
                    <a16:creationId xmlns:a16="http://schemas.microsoft.com/office/drawing/2014/main" id="{EBA6FBBD-4C16-9381-0032-5D267230EEE5}"/>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James Clerk</a:t>
                </a:r>
              </a:p>
              <a:p>
                <a:pPr>
                  <a:lnSpc>
                    <a:spcPts val="1960"/>
                  </a:lnSpc>
                </a:pPr>
                <a:r>
                  <a:rPr lang="en-US" b="1" dirty="0"/>
                  <a:t>Maxwell</a:t>
                </a:r>
              </a:p>
            </p:txBody>
          </p:sp>
        </p:grpSp>
        <p:sp>
          <p:nvSpPr>
            <p:cNvPr id="1035" name="TextBox 1034">
              <a:extLst>
                <a:ext uri="{FF2B5EF4-FFF2-40B4-BE49-F238E27FC236}">
                  <a16:creationId xmlns:a16="http://schemas.microsoft.com/office/drawing/2014/main" id="{CDDA5513-B4BE-5DE2-C8B0-570691BFF225}"/>
                </a:ext>
              </a:extLst>
            </p:cNvPr>
            <p:cNvSpPr txBox="1"/>
            <p:nvPr/>
          </p:nvSpPr>
          <p:spPr>
            <a:xfrm>
              <a:off x="10418076" y="2211212"/>
              <a:ext cx="1524983" cy="338811"/>
            </a:xfrm>
            <a:prstGeom prst="rect">
              <a:avLst/>
            </a:prstGeom>
            <a:noFill/>
          </p:spPr>
          <p:txBody>
            <a:bodyPr wrap="square" rtlCol="0">
              <a:spAutoFit/>
            </a:bodyPr>
            <a:lstStyle/>
            <a:p>
              <a:pPr algn="ctr">
                <a:lnSpc>
                  <a:spcPts val="1960"/>
                </a:lnSpc>
              </a:pPr>
              <a:r>
                <a:rPr lang="en-US" sz="1600" dirty="0"/>
                <a:t>Cambridge</a:t>
              </a:r>
            </a:p>
          </p:txBody>
        </p:sp>
      </p:grpSp>
      <p:grpSp>
        <p:nvGrpSpPr>
          <p:cNvPr id="1040" name="Group 1039">
            <a:extLst>
              <a:ext uri="{FF2B5EF4-FFF2-40B4-BE49-F238E27FC236}">
                <a16:creationId xmlns:a16="http://schemas.microsoft.com/office/drawing/2014/main" id="{0BCD70DB-7AD6-9E2D-7800-D64C3C63016B}"/>
              </a:ext>
            </a:extLst>
          </p:cNvPr>
          <p:cNvGrpSpPr/>
          <p:nvPr/>
        </p:nvGrpSpPr>
        <p:grpSpPr>
          <a:xfrm>
            <a:off x="10298237" y="1656885"/>
            <a:ext cx="1531865" cy="2527567"/>
            <a:chOff x="10411196" y="168000"/>
            <a:chExt cx="1531865" cy="2527567"/>
          </a:xfrm>
          <a:effectLst>
            <a:outerShdw blurRad="50800" dist="38100" dir="2700000" algn="tl" rotWithShape="0">
              <a:prstClr val="black">
                <a:alpha val="40000"/>
              </a:prstClr>
            </a:outerShdw>
          </a:effectLst>
        </p:grpSpPr>
        <p:grpSp>
          <p:nvGrpSpPr>
            <p:cNvPr id="1041" name="Group 1040">
              <a:extLst>
                <a:ext uri="{FF2B5EF4-FFF2-40B4-BE49-F238E27FC236}">
                  <a16:creationId xmlns:a16="http://schemas.microsoft.com/office/drawing/2014/main" id="{49123CE8-5484-8A2C-60E6-79F9F2C0C74A}"/>
                </a:ext>
              </a:extLst>
            </p:cNvPr>
            <p:cNvGrpSpPr/>
            <p:nvPr/>
          </p:nvGrpSpPr>
          <p:grpSpPr>
            <a:xfrm>
              <a:off x="10418078" y="168000"/>
              <a:ext cx="1524983" cy="2527567"/>
              <a:chOff x="2363182" y="1944689"/>
              <a:chExt cx="1524983" cy="2527567"/>
            </a:xfrm>
          </p:grpSpPr>
          <p:grpSp>
            <p:nvGrpSpPr>
              <p:cNvPr id="1043" name="Group 1042">
                <a:extLst>
                  <a:ext uri="{FF2B5EF4-FFF2-40B4-BE49-F238E27FC236}">
                    <a16:creationId xmlns:a16="http://schemas.microsoft.com/office/drawing/2014/main" id="{E5A8303C-54F0-0DCF-3B27-D320206D0F83}"/>
                  </a:ext>
                </a:extLst>
              </p:cNvPr>
              <p:cNvGrpSpPr/>
              <p:nvPr/>
            </p:nvGrpSpPr>
            <p:grpSpPr>
              <a:xfrm>
                <a:off x="2363182" y="1944689"/>
                <a:ext cx="1524983" cy="2527567"/>
                <a:chOff x="5235046" y="3145021"/>
                <a:chExt cx="860954" cy="1426979"/>
              </a:xfrm>
            </p:grpSpPr>
            <p:sp>
              <p:nvSpPr>
                <p:cNvPr id="1045" name="Rounded Rectangle 1044">
                  <a:extLst>
                    <a:ext uri="{FF2B5EF4-FFF2-40B4-BE49-F238E27FC236}">
                      <a16:creationId xmlns:a16="http://schemas.microsoft.com/office/drawing/2014/main" id="{62142F14-8D24-A851-D489-C2819F7E4CDF}"/>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Teardrop 1045">
                  <a:extLst>
                    <a:ext uri="{FF2B5EF4-FFF2-40B4-BE49-F238E27FC236}">
                      <a16:creationId xmlns:a16="http://schemas.microsoft.com/office/drawing/2014/main" id="{276FC87A-76A2-AB71-F5CF-2E9C1A06266A}"/>
                    </a:ext>
                  </a:extLst>
                </p:cNvPr>
                <p:cNvSpPr/>
                <p:nvPr/>
              </p:nvSpPr>
              <p:spPr>
                <a:xfrm>
                  <a:off x="5360722" y="3271951"/>
                  <a:ext cx="609601" cy="586560"/>
                </a:xfrm>
                <a:prstGeom prst="teardrop">
                  <a:avLst/>
                </a:prstGeom>
                <a:blipFill>
                  <a:blip r:embed="rId9"/>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4" name="TextBox 1043">
                <a:extLst>
                  <a:ext uri="{FF2B5EF4-FFF2-40B4-BE49-F238E27FC236}">
                    <a16:creationId xmlns:a16="http://schemas.microsoft.com/office/drawing/2014/main" id="{E72DAE1D-AA23-A0BE-1F7C-A778AABC69E1}"/>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Antoine</a:t>
                </a:r>
              </a:p>
              <a:p>
                <a:pPr>
                  <a:lnSpc>
                    <a:spcPts val="1960"/>
                  </a:lnSpc>
                </a:pPr>
                <a:r>
                  <a:rPr lang="en-US" b="1" dirty="0"/>
                  <a:t>Lavoisier</a:t>
                </a:r>
              </a:p>
            </p:txBody>
          </p:sp>
        </p:grpSp>
        <p:sp>
          <p:nvSpPr>
            <p:cNvPr id="1042" name="TextBox 1041">
              <a:extLst>
                <a:ext uri="{FF2B5EF4-FFF2-40B4-BE49-F238E27FC236}">
                  <a16:creationId xmlns:a16="http://schemas.microsoft.com/office/drawing/2014/main" id="{AC4A0C76-575C-3461-003F-3B8ED70466E7}"/>
                </a:ext>
              </a:extLst>
            </p:cNvPr>
            <p:cNvSpPr txBox="1"/>
            <p:nvPr/>
          </p:nvSpPr>
          <p:spPr>
            <a:xfrm>
              <a:off x="10411196" y="2094260"/>
              <a:ext cx="1524983" cy="595291"/>
            </a:xfrm>
            <a:prstGeom prst="rect">
              <a:avLst/>
            </a:prstGeom>
            <a:noFill/>
          </p:spPr>
          <p:txBody>
            <a:bodyPr wrap="square" rtlCol="0">
              <a:spAutoFit/>
            </a:bodyPr>
            <a:lstStyle/>
            <a:p>
              <a:pPr algn="ctr">
                <a:lnSpc>
                  <a:spcPts val="1960"/>
                </a:lnSpc>
              </a:pPr>
              <a:r>
                <a:rPr lang="en-US" sz="1600" dirty="0"/>
                <a:t>University of Paris</a:t>
              </a:r>
            </a:p>
          </p:txBody>
        </p:sp>
      </p:grpSp>
      <p:sp>
        <p:nvSpPr>
          <p:cNvPr id="1047" name="TextBox 1046">
            <a:extLst>
              <a:ext uri="{FF2B5EF4-FFF2-40B4-BE49-F238E27FC236}">
                <a16:creationId xmlns:a16="http://schemas.microsoft.com/office/drawing/2014/main" id="{A6F55C6E-EB08-8633-6C63-1BA80DFA708B}"/>
              </a:ext>
            </a:extLst>
          </p:cNvPr>
          <p:cNvSpPr txBox="1"/>
          <p:nvPr/>
        </p:nvSpPr>
        <p:spPr>
          <a:xfrm>
            <a:off x="4659381" y="1258902"/>
            <a:ext cx="842090" cy="369332"/>
          </a:xfrm>
          <a:prstGeom prst="rect">
            <a:avLst/>
          </a:prstGeom>
          <a:noFill/>
        </p:spPr>
        <p:txBody>
          <a:bodyPr wrap="none" rtlCol="0">
            <a:spAutoFit/>
          </a:bodyPr>
          <a:lstStyle/>
          <a:p>
            <a:r>
              <a:rPr lang="en-US" dirty="0"/>
              <a:t>9 steps</a:t>
            </a:r>
          </a:p>
        </p:txBody>
      </p:sp>
      <p:sp>
        <p:nvSpPr>
          <p:cNvPr id="1049" name="TextBox 1048">
            <a:extLst>
              <a:ext uri="{FF2B5EF4-FFF2-40B4-BE49-F238E27FC236}">
                <a16:creationId xmlns:a16="http://schemas.microsoft.com/office/drawing/2014/main" id="{7A1A318E-DAAB-6180-6C26-849C85461FAA}"/>
              </a:ext>
            </a:extLst>
          </p:cNvPr>
          <p:cNvSpPr txBox="1"/>
          <p:nvPr/>
        </p:nvSpPr>
        <p:spPr>
          <a:xfrm>
            <a:off x="2709344" y="1258902"/>
            <a:ext cx="842090" cy="369332"/>
          </a:xfrm>
          <a:prstGeom prst="rect">
            <a:avLst/>
          </a:prstGeom>
          <a:noFill/>
        </p:spPr>
        <p:txBody>
          <a:bodyPr wrap="square" rtlCol="0">
            <a:spAutoFit/>
          </a:bodyPr>
          <a:lstStyle/>
          <a:p>
            <a:r>
              <a:rPr lang="en-US" dirty="0"/>
              <a:t>8 steps</a:t>
            </a:r>
          </a:p>
        </p:txBody>
      </p:sp>
      <p:sp>
        <p:nvSpPr>
          <p:cNvPr id="1051" name="TextBox 1050">
            <a:extLst>
              <a:ext uri="{FF2B5EF4-FFF2-40B4-BE49-F238E27FC236}">
                <a16:creationId xmlns:a16="http://schemas.microsoft.com/office/drawing/2014/main" id="{63843207-D317-A06F-B0C2-EAA9067D1ADD}"/>
              </a:ext>
            </a:extLst>
          </p:cNvPr>
          <p:cNvSpPr txBox="1"/>
          <p:nvPr/>
        </p:nvSpPr>
        <p:spPr>
          <a:xfrm>
            <a:off x="6701984" y="1258902"/>
            <a:ext cx="842090" cy="369332"/>
          </a:xfrm>
          <a:prstGeom prst="rect">
            <a:avLst/>
          </a:prstGeom>
          <a:noFill/>
        </p:spPr>
        <p:txBody>
          <a:bodyPr wrap="none" rtlCol="0">
            <a:spAutoFit/>
          </a:bodyPr>
          <a:lstStyle/>
          <a:p>
            <a:r>
              <a:rPr lang="en-US" dirty="0"/>
              <a:t>9 steps</a:t>
            </a:r>
          </a:p>
        </p:txBody>
      </p:sp>
      <p:sp>
        <p:nvSpPr>
          <p:cNvPr id="1053" name="TextBox 1052">
            <a:extLst>
              <a:ext uri="{FF2B5EF4-FFF2-40B4-BE49-F238E27FC236}">
                <a16:creationId xmlns:a16="http://schemas.microsoft.com/office/drawing/2014/main" id="{CBE4066D-5E20-A487-6149-E51636292DBC}"/>
              </a:ext>
            </a:extLst>
          </p:cNvPr>
          <p:cNvSpPr txBox="1"/>
          <p:nvPr/>
        </p:nvSpPr>
        <p:spPr>
          <a:xfrm>
            <a:off x="8670833" y="1258902"/>
            <a:ext cx="842090" cy="369332"/>
          </a:xfrm>
          <a:prstGeom prst="rect">
            <a:avLst/>
          </a:prstGeom>
          <a:noFill/>
        </p:spPr>
        <p:txBody>
          <a:bodyPr wrap="none" rtlCol="0">
            <a:spAutoFit/>
          </a:bodyPr>
          <a:lstStyle/>
          <a:p>
            <a:r>
              <a:rPr lang="en-US" dirty="0"/>
              <a:t>9 steps</a:t>
            </a:r>
          </a:p>
        </p:txBody>
      </p:sp>
      <p:sp>
        <p:nvSpPr>
          <p:cNvPr id="1055" name="TextBox 1054">
            <a:extLst>
              <a:ext uri="{FF2B5EF4-FFF2-40B4-BE49-F238E27FC236}">
                <a16:creationId xmlns:a16="http://schemas.microsoft.com/office/drawing/2014/main" id="{C4AE42C5-8855-A85B-4B3B-23CA35D94B6B}"/>
              </a:ext>
            </a:extLst>
          </p:cNvPr>
          <p:cNvSpPr txBox="1"/>
          <p:nvPr/>
        </p:nvSpPr>
        <p:spPr>
          <a:xfrm>
            <a:off x="10488101" y="1258902"/>
            <a:ext cx="959109" cy="369332"/>
          </a:xfrm>
          <a:prstGeom prst="rect">
            <a:avLst/>
          </a:prstGeom>
          <a:noFill/>
        </p:spPr>
        <p:txBody>
          <a:bodyPr wrap="none" rtlCol="0">
            <a:spAutoFit/>
          </a:bodyPr>
          <a:lstStyle/>
          <a:p>
            <a:r>
              <a:rPr lang="en-US" dirty="0"/>
              <a:t>12 steps</a:t>
            </a:r>
          </a:p>
        </p:txBody>
      </p:sp>
      <p:sp>
        <p:nvSpPr>
          <p:cNvPr id="1058" name="TextBox 1057">
            <a:extLst>
              <a:ext uri="{FF2B5EF4-FFF2-40B4-BE49-F238E27FC236}">
                <a16:creationId xmlns:a16="http://schemas.microsoft.com/office/drawing/2014/main" id="{74D4B43D-1F76-3C9E-E004-828E4DF48683}"/>
              </a:ext>
            </a:extLst>
          </p:cNvPr>
          <p:cNvSpPr txBox="1"/>
          <p:nvPr/>
        </p:nvSpPr>
        <p:spPr>
          <a:xfrm>
            <a:off x="740494" y="1258902"/>
            <a:ext cx="842090" cy="369332"/>
          </a:xfrm>
          <a:prstGeom prst="rect">
            <a:avLst/>
          </a:prstGeom>
          <a:noFill/>
        </p:spPr>
        <p:txBody>
          <a:bodyPr wrap="square" rtlCol="0">
            <a:spAutoFit/>
          </a:bodyPr>
          <a:lstStyle/>
          <a:p>
            <a:r>
              <a:rPr lang="en-US" dirty="0"/>
              <a:t>8 steps</a:t>
            </a:r>
          </a:p>
        </p:txBody>
      </p:sp>
      <p:sp>
        <p:nvSpPr>
          <p:cNvPr id="1059" name="TextBox 1058">
            <a:extLst>
              <a:ext uri="{FF2B5EF4-FFF2-40B4-BE49-F238E27FC236}">
                <a16:creationId xmlns:a16="http://schemas.microsoft.com/office/drawing/2014/main" id="{D45497AC-3D4D-C77D-D712-71CC2990374A}"/>
              </a:ext>
            </a:extLst>
          </p:cNvPr>
          <p:cNvSpPr txBox="1"/>
          <p:nvPr/>
        </p:nvSpPr>
        <p:spPr>
          <a:xfrm>
            <a:off x="559357" y="5350175"/>
            <a:ext cx="1212191" cy="369332"/>
          </a:xfrm>
          <a:prstGeom prst="rect">
            <a:avLst/>
          </a:prstGeom>
          <a:noFill/>
        </p:spPr>
        <p:txBody>
          <a:bodyPr wrap="none" rtlCol="0">
            <a:spAutoFit/>
          </a:bodyPr>
          <a:lstStyle/>
          <a:p>
            <a:r>
              <a:rPr lang="en-US" dirty="0"/>
              <a:t>Rutherford</a:t>
            </a:r>
          </a:p>
        </p:txBody>
      </p:sp>
      <p:sp>
        <p:nvSpPr>
          <p:cNvPr id="1060" name="TextBox 1059">
            <a:extLst>
              <a:ext uri="{FF2B5EF4-FFF2-40B4-BE49-F238E27FC236}">
                <a16:creationId xmlns:a16="http://schemas.microsoft.com/office/drawing/2014/main" id="{0A08F0DD-5068-9458-AE2B-C213E80E5E2F}"/>
              </a:ext>
            </a:extLst>
          </p:cNvPr>
          <p:cNvSpPr txBox="1"/>
          <p:nvPr/>
        </p:nvSpPr>
        <p:spPr>
          <a:xfrm>
            <a:off x="654269" y="4579715"/>
            <a:ext cx="989117" cy="365760"/>
          </a:xfrm>
          <a:prstGeom prst="rect">
            <a:avLst/>
          </a:prstGeom>
          <a:noFill/>
        </p:spPr>
        <p:txBody>
          <a:bodyPr wrap="none" rtlCol="0">
            <a:spAutoFit/>
          </a:bodyPr>
          <a:lstStyle/>
          <a:p>
            <a:r>
              <a:rPr lang="en-US" dirty="0"/>
              <a:t>Schuster</a:t>
            </a:r>
          </a:p>
        </p:txBody>
      </p:sp>
      <p:cxnSp>
        <p:nvCxnSpPr>
          <p:cNvPr id="1062" name="Straight Connector 1061">
            <a:extLst>
              <a:ext uri="{FF2B5EF4-FFF2-40B4-BE49-F238E27FC236}">
                <a16:creationId xmlns:a16="http://schemas.microsoft.com/office/drawing/2014/main" id="{F28A485D-9FCF-36D1-9C70-357E2909F0ED}"/>
              </a:ext>
            </a:extLst>
          </p:cNvPr>
          <p:cNvCxnSpPr>
            <a:cxnSpLocks/>
            <a:endCxn id="1060" idx="2"/>
          </p:cNvCxnSpPr>
          <p:nvPr/>
        </p:nvCxnSpPr>
        <p:spPr>
          <a:xfrm flipV="1">
            <a:off x="1148827" y="4945475"/>
            <a:ext cx="1" cy="4572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C04909AF-5B21-D00B-98E8-652A5BBF7EFA}"/>
              </a:ext>
            </a:extLst>
          </p:cNvPr>
          <p:cNvCxnSpPr>
            <a:cxnSpLocks/>
          </p:cNvCxnSpPr>
          <p:nvPr/>
        </p:nvCxnSpPr>
        <p:spPr>
          <a:xfrm flipV="1">
            <a:off x="1139293" y="4184452"/>
            <a:ext cx="0" cy="4572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066" name="TextBox 1065">
            <a:extLst>
              <a:ext uri="{FF2B5EF4-FFF2-40B4-BE49-F238E27FC236}">
                <a16:creationId xmlns:a16="http://schemas.microsoft.com/office/drawing/2014/main" id="{F21D3415-7A2B-2A86-F96E-E9A33257F820}"/>
              </a:ext>
            </a:extLst>
          </p:cNvPr>
          <p:cNvSpPr txBox="1"/>
          <p:nvPr/>
        </p:nvSpPr>
        <p:spPr>
          <a:xfrm>
            <a:off x="2540920" y="5350175"/>
            <a:ext cx="1212191" cy="369332"/>
          </a:xfrm>
          <a:prstGeom prst="rect">
            <a:avLst/>
          </a:prstGeom>
          <a:noFill/>
        </p:spPr>
        <p:txBody>
          <a:bodyPr wrap="none" rtlCol="0">
            <a:spAutoFit/>
          </a:bodyPr>
          <a:lstStyle/>
          <a:p>
            <a:r>
              <a:rPr lang="en-US" dirty="0"/>
              <a:t>Rutherford</a:t>
            </a:r>
          </a:p>
        </p:txBody>
      </p:sp>
      <p:sp>
        <p:nvSpPr>
          <p:cNvPr id="1067" name="TextBox 1066">
            <a:extLst>
              <a:ext uri="{FF2B5EF4-FFF2-40B4-BE49-F238E27FC236}">
                <a16:creationId xmlns:a16="http://schemas.microsoft.com/office/drawing/2014/main" id="{91CB2906-85BB-7172-EC58-BFC751A22F43}"/>
              </a:ext>
            </a:extLst>
          </p:cNvPr>
          <p:cNvSpPr txBox="1"/>
          <p:nvPr/>
        </p:nvSpPr>
        <p:spPr>
          <a:xfrm>
            <a:off x="2635832" y="4579715"/>
            <a:ext cx="989117" cy="365760"/>
          </a:xfrm>
          <a:prstGeom prst="rect">
            <a:avLst/>
          </a:prstGeom>
          <a:noFill/>
        </p:spPr>
        <p:txBody>
          <a:bodyPr wrap="none" rtlCol="0">
            <a:spAutoFit/>
          </a:bodyPr>
          <a:lstStyle/>
          <a:p>
            <a:r>
              <a:rPr lang="en-US" dirty="0"/>
              <a:t>Schuster</a:t>
            </a:r>
          </a:p>
        </p:txBody>
      </p:sp>
      <p:cxnSp>
        <p:nvCxnSpPr>
          <p:cNvPr id="1068" name="Straight Connector 1067">
            <a:extLst>
              <a:ext uri="{FF2B5EF4-FFF2-40B4-BE49-F238E27FC236}">
                <a16:creationId xmlns:a16="http://schemas.microsoft.com/office/drawing/2014/main" id="{063F8DBC-B1BC-2BDF-322A-F46784AFD4B7}"/>
              </a:ext>
            </a:extLst>
          </p:cNvPr>
          <p:cNvCxnSpPr>
            <a:cxnSpLocks/>
            <a:endCxn id="1067" idx="2"/>
          </p:cNvCxnSpPr>
          <p:nvPr/>
        </p:nvCxnSpPr>
        <p:spPr>
          <a:xfrm flipV="1">
            <a:off x="3113219" y="4945475"/>
            <a:ext cx="0" cy="4572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2637C190-956C-C1EF-888C-1E3494B157E6}"/>
              </a:ext>
            </a:extLst>
          </p:cNvPr>
          <p:cNvCxnSpPr>
            <a:cxnSpLocks/>
          </p:cNvCxnSpPr>
          <p:nvPr/>
        </p:nvCxnSpPr>
        <p:spPr>
          <a:xfrm flipV="1">
            <a:off x="3077209" y="4184452"/>
            <a:ext cx="1"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71" name="TextBox 1070">
            <a:extLst>
              <a:ext uri="{FF2B5EF4-FFF2-40B4-BE49-F238E27FC236}">
                <a16:creationId xmlns:a16="http://schemas.microsoft.com/office/drawing/2014/main" id="{112DF791-A885-08F7-60F8-736491F05595}"/>
              </a:ext>
            </a:extLst>
          </p:cNvPr>
          <p:cNvSpPr txBox="1"/>
          <p:nvPr/>
        </p:nvSpPr>
        <p:spPr>
          <a:xfrm>
            <a:off x="4500524" y="6257883"/>
            <a:ext cx="1212191" cy="369332"/>
          </a:xfrm>
          <a:prstGeom prst="rect">
            <a:avLst/>
          </a:prstGeom>
          <a:noFill/>
        </p:spPr>
        <p:txBody>
          <a:bodyPr wrap="none" rtlCol="0">
            <a:spAutoFit/>
          </a:bodyPr>
          <a:lstStyle/>
          <a:p>
            <a:r>
              <a:rPr lang="en-US" dirty="0"/>
              <a:t>Rutherford</a:t>
            </a:r>
          </a:p>
        </p:txBody>
      </p:sp>
      <p:sp>
        <p:nvSpPr>
          <p:cNvPr id="1072" name="TextBox 1071">
            <a:extLst>
              <a:ext uri="{FF2B5EF4-FFF2-40B4-BE49-F238E27FC236}">
                <a16:creationId xmlns:a16="http://schemas.microsoft.com/office/drawing/2014/main" id="{B095DF59-9FE3-7D39-86A9-491AA05EA52A}"/>
              </a:ext>
            </a:extLst>
          </p:cNvPr>
          <p:cNvSpPr txBox="1"/>
          <p:nvPr/>
        </p:nvSpPr>
        <p:spPr>
          <a:xfrm>
            <a:off x="4593068" y="5350175"/>
            <a:ext cx="1071062" cy="369332"/>
          </a:xfrm>
          <a:prstGeom prst="rect">
            <a:avLst/>
          </a:prstGeom>
          <a:noFill/>
        </p:spPr>
        <p:txBody>
          <a:bodyPr wrap="none" rtlCol="0">
            <a:spAutoFit/>
          </a:bodyPr>
          <a:lstStyle/>
          <a:p>
            <a:r>
              <a:rPr lang="en-US" dirty="0"/>
              <a:t>Bickerton</a:t>
            </a:r>
          </a:p>
        </p:txBody>
      </p:sp>
      <p:cxnSp>
        <p:nvCxnSpPr>
          <p:cNvPr id="1073" name="Straight Connector 1072">
            <a:extLst>
              <a:ext uri="{FF2B5EF4-FFF2-40B4-BE49-F238E27FC236}">
                <a16:creationId xmlns:a16="http://schemas.microsoft.com/office/drawing/2014/main" id="{019147F4-FCB1-DFD0-804D-FC12456E0CF0}"/>
              </a:ext>
            </a:extLst>
          </p:cNvPr>
          <p:cNvCxnSpPr>
            <a:cxnSpLocks/>
            <a:stCxn id="1071" idx="0"/>
            <a:endCxn id="1072" idx="2"/>
          </p:cNvCxnSpPr>
          <p:nvPr/>
        </p:nvCxnSpPr>
        <p:spPr>
          <a:xfrm flipV="1">
            <a:off x="5106620" y="5719507"/>
            <a:ext cx="0" cy="4572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a16="http://schemas.microsoft.com/office/drawing/2014/main" id="{0EF2AD21-3359-0585-CFD4-C298E5FEF2F8}"/>
              </a:ext>
            </a:extLst>
          </p:cNvPr>
          <p:cNvCxnSpPr>
            <a:cxnSpLocks/>
            <a:stCxn id="1072" idx="0"/>
            <a:endCxn id="1079" idx="2"/>
          </p:cNvCxnSpPr>
          <p:nvPr/>
        </p:nvCxnSpPr>
        <p:spPr>
          <a:xfrm flipH="1" flipV="1">
            <a:off x="5106620" y="4945475"/>
            <a:ext cx="0" cy="4572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079" name="TextBox 1078">
            <a:extLst>
              <a:ext uri="{FF2B5EF4-FFF2-40B4-BE49-F238E27FC236}">
                <a16:creationId xmlns:a16="http://schemas.microsoft.com/office/drawing/2014/main" id="{471314D6-920B-9964-2A28-7BDE8CE0218E}"/>
              </a:ext>
            </a:extLst>
          </p:cNvPr>
          <p:cNvSpPr txBox="1"/>
          <p:nvPr/>
        </p:nvSpPr>
        <p:spPr>
          <a:xfrm>
            <a:off x="4696026" y="4579715"/>
            <a:ext cx="821187" cy="365760"/>
          </a:xfrm>
          <a:prstGeom prst="rect">
            <a:avLst/>
          </a:prstGeom>
          <a:noFill/>
        </p:spPr>
        <p:txBody>
          <a:bodyPr wrap="none" rtlCol="0">
            <a:spAutoFit/>
          </a:bodyPr>
          <a:lstStyle/>
          <a:p>
            <a:r>
              <a:rPr lang="en-US" dirty="0"/>
              <a:t>Huxley</a:t>
            </a:r>
          </a:p>
        </p:txBody>
      </p:sp>
      <p:cxnSp>
        <p:nvCxnSpPr>
          <p:cNvPr id="1081" name="Straight Connector 1080">
            <a:extLst>
              <a:ext uri="{FF2B5EF4-FFF2-40B4-BE49-F238E27FC236}">
                <a16:creationId xmlns:a16="http://schemas.microsoft.com/office/drawing/2014/main" id="{03BFDC28-2BB2-925C-DB8F-C376021032C0}"/>
              </a:ext>
            </a:extLst>
          </p:cNvPr>
          <p:cNvCxnSpPr>
            <a:cxnSpLocks/>
          </p:cNvCxnSpPr>
          <p:nvPr/>
        </p:nvCxnSpPr>
        <p:spPr>
          <a:xfrm flipH="1" flipV="1">
            <a:off x="5102930" y="4184452"/>
            <a:ext cx="0" cy="4572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084" name="TextBox 1083">
            <a:extLst>
              <a:ext uri="{FF2B5EF4-FFF2-40B4-BE49-F238E27FC236}">
                <a16:creationId xmlns:a16="http://schemas.microsoft.com/office/drawing/2014/main" id="{929DC569-A327-5376-B287-F5E1C3C5AA31}"/>
              </a:ext>
            </a:extLst>
          </p:cNvPr>
          <p:cNvSpPr txBox="1"/>
          <p:nvPr/>
        </p:nvSpPr>
        <p:spPr>
          <a:xfrm>
            <a:off x="6498976" y="6257883"/>
            <a:ext cx="1212191" cy="369332"/>
          </a:xfrm>
          <a:prstGeom prst="rect">
            <a:avLst/>
          </a:prstGeom>
          <a:noFill/>
        </p:spPr>
        <p:txBody>
          <a:bodyPr wrap="none" rtlCol="0">
            <a:spAutoFit/>
          </a:bodyPr>
          <a:lstStyle/>
          <a:p>
            <a:r>
              <a:rPr lang="en-US" dirty="0"/>
              <a:t>Rutherford</a:t>
            </a:r>
          </a:p>
        </p:txBody>
      </p:sp>
      <p:sp>
        <p:nvSpPr>
          <p:cNvPr id="1085" name="TextBox 1084">
            <a:extLst>
              <a:ext uri="{FF2B5EF4-FFF2-40B4-BE49-F238E27FC236}">
                <a16:creationId xmlns:a16="http://schemas.microsoft.com/office/drawing/2014/main" id="{83511BD2-5B31-6E9A-023E-72A6B4E1C26D}"/>
              </a:ext>
            </a:extLst>
          </p:cNvPr>
          <p:cNvSpPr txBox="1"/>
          <p:nvPr/>
        </p:nvSpPr>
        <p:spPr>
          <a:xfrm>
            <a:off x="6592795" y="5350175"/>
            <a:ext cx="1071062" cy="369332"/>
          </a:xfrm>
          <a:prstGeom prst="rect">
            <a:avLst/>
          </a:prstGeom>
          <a:noFill/>
        </p:spPr>
        <p:txBody>
          <a:bodyPr wrap="none" rtlCol="0">
            <a:spAutoFit/>
          </a:bodyPr>
          <a:lstStyle/>
          <a:p>
            <a:r>
              <a:rPr lang="en-US" dirty="0"/>
              <a:t>Bickerton</a:t>
            </a:r>
          </a:p>
        </p:txBody>
      </p:sp>
      <p:cxnSp>
        <p:nvCxnSpPr>
          <p:cNvPr id="1086" name="Straight Connector 1085">
            <a:extLst>
              <a:ext uri="{FF2B5EF4-FFF2-40B4-BE49-F238E27FC236}">
                <a16:creationId xmlns:a16="http://schemas.microsoft.com/office/drawing/2014/main" id="{7D477D03-7E76-F74E-7860-C7E168C44211}"/>
              </a:ext>
            </a:extLst>
          </p:cNvPr>
          <p:cNvCxnSpPr>
            <a:cxnSpLocks/>
            <a:stCxn id="1084" idx="0"/>
            <a:endCxn id="1085" idx="2"/>
          </p:cNvCxnSpPr>
          <p:nvPr/>
        </p:nvCxnSpPr>
        <p:spPr>
          <a:xfrm flipV="1">
            <a:off x="7105072" y="5719507"/>
            <a:ext cx="0" cy="4572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1087" name="Straight Connector 1086">
            <a:extLst>
              <a:ext uri="{FF2B5EF4-FFF2-40B4-BE49-F238E27FC236}">
                <a16:creationId xmlns:a16="http://schemas.microsoft.com/office/drawing/2014/main" id="{202ECE5C-B746-ABC2-AB2B-7C40E1E6FEFE}"/>
              </a:ext>
            </a:extLst>
          </p:cNvPr>
          <p:cNvCxnSpPr>
            <a:cxnSpLocks/>
            <a:stCxn id="1085" idx="0"/>
            <a:endCxn id="1088" idx="2"/>
          </p:cNvCxnSpPr>
          <p:nvPr/>
        </p:nvCxnSpPr>
        <p:spPr>
          <a:xfrm flipH="1" flipV="1">
            <a:off x="7113947" y="4949047"/>
            <a:ext cx="0" cy="4572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088" name="TextBox 1087">
            <a:extLst>
              <a:ext uri="{FF2B5EF4-FFF2-40B4-BE49-F238E27FC236}">
                <a16:creationId xmlns:a16="http://schemas.microsoft.com/office/drawing/2014/main" id="{72029DF0-F981-86A9-8C97-30250CBB2D08}"/>
              </a:ext>
            </a:extLst>
          </p:cNvPr>
          <p:cNvSpPr txBox="1"/>
          <p:nvPr/>
        </p:nvSpPr>
        <p:spPr>
          <a:xfrm>
            <a:off x="6559115" y="4579715"/>
            <a:ext cx="1109663" cy="369332"/>
          </a:xfrm>
          <a:prstGeom prst="rect">
            <a:avLst/>
          </a:prstGeom>
          <a:noFill/>
        </p:spPr>
        <p:txBody>
          <a:bodyPr wrap="none" rtlCol="0">
            <a:spAutoFit/>
          </a:bodyPr>
          <a:lstStyle/>
          <a:p>
            <a:r>
              <a:rPr lang="en-US" dirty="0"/>
              <a:t>Frankland</a:t>
            </a:r>
          </a:p>
        </p:txBody>
      </p:sp>
      <p:cxnSp>
        <p:nvCxnSpPr>
          <p:cNvPr id="1089" name="Straight Connector 1088">
            <a:extLst>
              <a:ext uri="{FF2B5EF4-FFF2-40B4-BE49-F238E27FC236}">
                <a16:creationId xmlns:a16="http://schemas.microsoft.com/office/drawing/2014/main" id="{76207211-F09D-0DC2-CAF0-04500A5E7301}"/>
              </a:ext>
            </a:extLst>
          </p:cNvPr>
          <p:cNvCxnSpPr>
            <a:cxnSpLocks/>
            <a:stCxn id="1088" idx="0"/>
            <a:endCxn id="33" idx="2"/>
          </p:cNvCxnSpPr>
          <p:nvPr/>
        </p:nvCxnSpPr>
        <p:spPr>
          <a:xfrm flipV="1">
            <a:off x="7113947" y="4167147"/>
            <a:ext cx="0" cy="4572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091" name="TextBox 1090">
            <a:extLst>
              <a:ext uri="{FF2B5EF4-FFF2-40B4-BE49-F238E27FC236}">
                <a16:creationId xmlns:a16="http://schemas.microsoft.com/office/drawing/2014/main" id="{28C71524-2B66-47BA-D02F-D60E715680AD}"/>
              </a:ext>
            </a:extLst>
          </p:cNvPr>
          <p:cNvSpPr txBox="1"/>
          <p:nvPr/>
        </p:nvSpPr>
        <p:spPr>
          <a:xfrm>
            <a:off x="8461210" y="6257883"/>
            <a:ext cx="1212191" cy="369332"/>
          </a:xfrm>
          <a:prstGeom prst="rect">
            <a:avLst/>
          </a:prstGeom>
          <a:noFill/>
        </p:spPr>
        <p:txBody>
          <a:bodyPr wrap="none" rtlCol="0">
            <a:spAutoFit/>
          </a:bodyPr>
          <a:lstStyle/>
          <a:p>
            <a:r>
              <a:rPr lang="en-US" dirty="0"/>
              <a:t>Rutherford</a:t>
            </a:r>
          </a:p>
        </p:txBody>
      </p:sp>
      <p:sp>
        <p:nvSpPr>
          <p:cNvPr id="1092" name="TextBox 1091">
            <a:extLst>
              <a:ext uri="{FF2B5EF4-FFF2-40B4-BE49-F238E27FC236}">
                <a16:creationId xmlns:a16="http://schemas.microsoft.com/office/drawing/2014/main" id="{702DB9F8-BDA5-B366-7FAB-AD25AB639D64}"/>
              </a:ext>
            </a:extLst>
          </p:cNvPr>
          <p:cNvSpPr txBox="1"/>
          <p:nvPr/>
        </p:nvSpPr>
        <p:spPr>
          <a:xfrm>
            <a:off x="8548399" y="5350175"/>
            <a:ext cx="1071062" cy="369332"/>
          </a:xfrm>
          <a:prstGeom prst="rect">
            <a:avLst/>
          </a:prstGeom>
          <a:noFill/>
        </p:spPr>
        <p:txBody>
          <a:bodyPr wrap="none" rtlCol="0">
            <a:spAutoFit/>
          </a:bodyPr>
          <a:lstStyle/>
          <a:p>
            <a:r>
              <a:rPr lang="en-US" dirty="0"/>
              <a:t>Bickerton</a:t>
            </a:r>
          </a:p>
        </p:txBody>
      </p:sp>
      <p:cxnSp>
        <p:nvCxnSpPr>
          <p:cNvPr id="1093" name="Straight Connector 1092">
            <a:extLst>
              <a:ext uri="{FF2B5EF4-FFF2-40B4-BE49-F238E27FC236}">
                <a16:creationId xmlns:a16="http://schemas.microsoft.com/office/drawing/2014/main" id="{0DCBE079-2623-0202-5FE5-6EDBDFE055FC}"/>
              </a:ext>
            </a:extLst>
          </p:cNvPr>
          <p:cNvCxnSpPr>
            <a:cxnSpLocks/>
            <a:stCxn id="1091" idx="0"/>
            <a:endCxn id="1092" idx="2"/>
          </p:cNvCxnSpPr>
          <p:nvPr/>
        </p:nvCxnSpPr>
        <p:spPr>
          <a:xfrm flipV="1">
            <a:off x="9067306" y="5719507"/>
            <a:ext cx="0" cy="4572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1094" name="Straight Connector 1093">
            <a:extLst>
              <a:ext uri="{FF2B5EF4-FFF2-40B4-BE49-F238E27FC236}">
                <a16:creationId xmlns:a16="http://schemas.microsoft.com/office/drawing/2014/main" id="{E3AA4FC9-EE37-22A4-E8BD-B1EBD9EAF18A}"/>
              </a:ext>
            </a:extLst>
          </p:cNvPr>
          <p:cNvCxnSpPr>
            <a:cxnSpLocks/>
            <a:stCxn id="1092" idx="0"/>
            <a:endCxn id="1095" idx="2"/>
          </p:cNvCxnSpPr>
          <p:nvPr/>
        </p:nvCxnSpPr>
        <p:spPr>
          <a:xfrm flipH="1" flipV="1">
            <a:off x="9067306" y="4945475"/>
            <a:ext cx="0" cy="4572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sp>
        <p:nvSpPr>
          <p:cNvPr id="1095" name="TextBox 1094">
            <a:extLst>
              <a:ext uri="{FF2B5EF4-FFF2-40B4-BE49-F238E27FC236}">
                <a16:creationId xmlns:a16="http://schemas.microsoft.com/office/drawing/2014/main" id="{486C5DDC-F4A4-5BBE-2C7B-AA3B0EB511BB}"/>
              </a:ext>
            </a:extLst>
          </p:cNvPr>
          <p:cNvSpPr txBox="1"/>
          <p:nvPr/>
        </p:nvSpPr>
        <p:spPr>
          <a:xfrm>
            <a:off x="8512474" y="4579715"/>
            <a:ext cx="1109663" cy="365760"/>
          </a:xfrm>
          <a:prstGeom prst="rect">
            <a:avLst/>
          </a:prstGeom>
          <a:noFill/>
        </p:spPr>
        <p:txBody>
          <a:bodyPr wrap="none" rtlCol="0">
            <a:spAutoFit/>
          </a:bodyPr>
          <a:lstStyle/>
          <a:p>
            <a:r>
              <a:rPr lang="en-US" dirty="0"/>
              <a:t>Frankland</a:t>
            </a:r>
          </a:p>
        </p:txBody>
      </p:sp>
      <p:cxnSp>
        <p:nvCxnSpPr>
          <p:cNvPr id="1096" name="Straight Connector 1095">
            <a:extLst>
              <a:ext uri="{FF2B5EF4-FFF2-40B4-BE49-F238E27FC236}">
                <a16:creationId xmlns:a16="http://schemas.microsoft.com/office/drawing/2014/main" id="{CAB63DB4-0DC6-0FAB-64E1-E6AD9D9BDEE2}"/>
              </a:ext>
            </a:extLst>
          </p:cNvPr>
          <p:cNvCxnSpPr>
            <a:cxnSpLocks/>
          </p:cNvCxnSpPr>
          <p:nvPr/>
        </p:nvCxnSpPr>
        <p:spPr>
          <a:xfrm flipV="1">
            <a:off x="9062764" y="4192061"/>
            <a:ext cx="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97" name="TextBox 1096">
            <a:extLst>
              <a:ext uri="{FF2B5EF4-FFF2-40B4-BE49-F238E27FC236}">
                <a16:creationId xmlns:a16="http://schemas.microsoft.com/office/drawing/2014/main" id="{27F6318B-4444-BA26-618F-9F56FFEE6E0C}"/>
              </a:ext>
            </a:extLst>
          </p:cNvPr>
          <p:cNvSpPr txBox="1"/>
          <p:nvPr/>
        </p:nvSpPr>
        <p:spPr>
          <a:xfrm>
            <a:off x="10487761" y="6257883"/>
            <a:ext cx="1152816" cy="369332"/>
          </a:xfrm>
          <a:prstGeom prst="rect">
            <a:avLst/>
          </a:prstGeom>
          <a:noFill/>
        </p:spPr>
        <p:txBody>
          <a:bodyPr wrap="none" rtlCol="0">
            <a:spAutoFit/>
          </a:bodyPr>
          <a:lstStyle/>
          <a:p>
            <a:r>
              <a:rPr lang="en-US" dirty="0"/>
              <a:t>Von Liebig</a:t>
            </a:r>
          </a:p>
        </p:txBody>
      </p:sp>
      <p:sp>
        <p:nvSpPr>
          <p:cNvPr id="1098" name="TextBox 1097">
            <a:extLst>
              <a:ext uri="{FF2B5EF4-FFF2-40B4-BE49-F238E27FC236}">
                <a16:creationId xmlns:a16="http://schemas.microsoft.com/office/drawing/2014/main" id="{0F59F6A0-64E4-39E6-4DB2-D82DC6C1D453}"/>
              </a:ext>
            </a:extLst>
          </p:cNvPr>
          <p:cNvSpPr txBox="1"/>
          <p:nvPr/>
        </p:nvSpPr>
        <p:spPr>
          <a:xfrm>
            <a:off x="10473769" y="5350175"/>
            <a:ext cx="1214050" cy="369332"/>
          </a:xfrm>
          <a:prstGeom prst="rect">
            <a:avLst/>
          </a:prstGeom>
          <a:noFill/>
        </p:spPr>
        <p:txBody>
          <a:bodyPr wrap="none" rtlCol="0">
            <a:spAutoFit/>
          </a:bodyPr>
          <a:lstStyle/>
          <a:p>
            <a:r>
              <a:rPr lang="en-US" dirty="0"/>
              <a:t>Gay-Lussac</a:t>
            </a:r>
          </a:p>
        </p:txBody>
      </p:sp>
      <p:cxnSp>
        <p:nvCxnSpPr>
          <p:cNvPr id="1099" name="Straight Connector 1098">
            <a:extLst>
              <a:ext uri="{FF2B5EF4-FFF2-40B4-BE49-F238E27FC236}">
                <a16:creationId xmlns:a16="http://schemas.microsoft.com/office/drawing/2014/main" id="{FE580DB9-601F-7084-7B46-17AAC7D0AA5A}"/>
              </a:ext>
            </a:extLst>
          </p:cNvPr>
          <p:cNvCxnSpPr>
            <a:cxnSpLocks/>
            <a:stCxn id="1097" idx="0"/>
            <a:endCxn id="1098" idx="2"/>
          </p:cNvCxnSpPr>
          <p:nvPr/>
        </p:nvCxnSpPr>
        <p:spPr>
          <a:xfrm flipV="1">
            <a:off x="11064169" y="5719507"/>
            <a:ext cx="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00" name="Straight Connector 1099">
            <a:extLst>
              <a:ext uri="{FF2B5EF4-FFF2-40B4-BE49-F238E27FC236}">
                <a16:creationId xmlns:a16="http://schemas.microsoft.com/office/drawing/2014/main" id="{FB271159-9DD4-2610-9A93-DCA060E75816}"/>
              </a:ext>
            </a:extLst>
          </p:cNvPr>
          <p:cNvCxnSpPr>
            <a:cxnSpLocks/>
            <a:endCxn id="1101" idx="2"/>
          </p:cNvCxnSpPr>
          <p:nvPr/>
        </p:nvCxnSpPr>
        <p:spPr>
          <a:xfrm flipV="1">
            <a:off x="11032831" y="4945475"/>
            <a:ext cx="0" cy="4572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01" name="TextBox 1100">
            <a:extLst>
              <a:ext uri="{FF2B5EF4-FFF2-40B4-BE49-F238E27FC236}">
                <a16:creationId xmlns:a16="http://schemas.microsoft.com/office/drawing/2014/main" id="{8C9B6B7B-4B7A-1E98-1A58-8C0BABB343C1}"/>
              </a:ext>
            </a:extLst>
          </p:cNvPr>
          <p:cNvSpPr txBox="1"/>
          <p:nvPr/>
        </p:nvSpPr>
        <p:spPr>
          <a:xfrm>
            <a:off x="10502765" y="4579715"/>
            <a:ext cx="1122808" cy="365760"/>
          </a:xfrm>
          <a:prstGeom prst="rect">
            <a:avLst/>
          </a:prstGeom>
          <a:noFill/>
        </p:spPr>
        <p:txBody>
          <a:bodyPr wrap="none" rtlCol="0">
            <a:spAutoFit/>
          </a:bodyPr>
          <a:lstStyle/>
          <a:p>
            <a:r>
              <a:rPr lang="en-US" dirty="0" err="1"/>
              <a:t>Berthollet</a:t>
            </a:r>
            <a:endParaRPr lang="en-US" dirty="0"/>
          </a:p>
        </p:txBody>
      </p:sp>
      <p:cxnSp>
        <p:nvCxnSpPr>
          <p:cNvPr id="1102" name="Straight Connector 1101">
            <a:extLst>
              <a:ext uri="{FF2B5EF4-FFF2-40B4-BE49-F238E27FC236}">
                <a16:creationId xmlns:a16="http://schemas.microsoft.com/office/drawing/2014/main" id="{60B4E71D-4F28-E8DC-4075-992CA01329F2}"/>
              </a:ext>
            </a:extLst>
          </p:cNvPr>
          <p:cNvCxnSpPr>
            <a:cxnSpLocks/>
          </p:cNvCxnSpPr>
          <p:nvPr/>
        </p:nvCxnSpPr>
        <p:spPr>
          <a:xfrm flipH="1" flipV="1">
            <a:off x="11053294" y="4178436"/>
            <a:ext cx="3440" cy="45720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grpSp>
        <p:nvGrpSpPr>
          <p:cNvPr id="1131" name="Group 1130">
            <a:extLst>
              <a:ext uri="{FF2B5EF4-FFF2-40B4-BE49-F238E27FC236}">
                <a16:creationId xmlns:a16="http://schemas.microsoft.com/office/drawing/2014/main" id="{2F8EA0F2-E157-CFD3-6641-80F3B8E634E9}"/>
              </a:ext>
            </a:extLst>
          </p:cNvPr>
          <p:cNvGrpSpPr/>
          <p:nvPr/>
        </p:nvGrpSpPr>
        <p:grpSpPr>
          <a:xfrm>
            <a:off x="9254547" y="139335"/>
            <a:ext cx="2794344" cy="1017896"/>
            <a:chOff x="6173119" y="186307"/>
            <a:chExt cx="2794344" cy="1017896"/>
          </a:xfrm>
        </p:grpSpPr>
        <p:cxnSp>
          <p:nvCxnSpPr>
            <p:cNvPr id="1121" name="Straight Connector 1120">
              <a:extLst>
                <a:ext uri="{FF2B5EF4-FFF2-40B4-BE49-F238E27FC236}">
                  <a16:creationId xmlns:a16="http://schemas.microsoft.com/office/drawing/2014/main" id="{213D5EFC-35D9-3259-29F3-7B18AF31FBED}"/>
                </a:ext>
              </a:extLst>
            </p:cNvPr>
            <p:cNvCxnSpPr>
              <a:cxnSpLocks/>
            </p:cNvCxnSpPr>
            <p:nvPr/>
          </p:nvCxnSpPr>
          <p:spPr>
            <a:xfrm>
              <a:off x="6300814" y="413283"/>
              <a:ext cx="632339"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1123" name="Straight Connector 1122">
              <a:extLst>
                <a:ext uri="{FF2B5EF4-FFF2-40B4-BE49-F238E27FC236}">
                  <a16:creationId xmlns:a16="http://schemas.microsoft.com/office/drawing/2014/main" id="{4444A32B-CD26-FD84-ADCE-7FA272F4534D}"/>
                </a:ext>
              </a:extLst>
            </p:cNvPr>
            <p:cNvCxnSpPr>
              <a:cxnSpLocks/>
            </p:cNvCxnSpPr>
            <p:nvPr/>
          </p:nvCxnSpPr>
          <p:spPr>
            <a:xfrm>
              <a:off x="6300814" y="714491"/>
              <a:ext cx="632339"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24" name="Straight Connector 1123">
              <a:extLst>
                <a:ext uri="{FF2B5EF4-FFF2-40B4-BE49-F238E27FC236}">
                  <a16:creationId xmlns:a16="http://schemas.microsoft.com/office/drawing/2014/main" id="{5ABE2D6A-0866-9C9C-1040-B2BFD02B8C0F}"/>
                </a:ext>
              </a:extLst>
            </p:cNvPr>
            <p:cNvCxnSpPr>
              <a:cxnSpLocks/>
            </p:cNvCxnSpPr>
            <p:nvPr/>
          </p:nvCxnSpPr>
          <p:spPr>
            <a:xfrm>
              <a:off x="6300814" y="1015698"/>
              <a:ext cx="632339"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25" name="TextBox 1124">
              <a:extLst>
                <a:ext uri="{FF2B5EF4-FFF2-40B4-BE49-F238E27FC236}">
                  <a16:creationId xmlns:a16="http://schemas.microsoft.com/office/drawing/2014/main" id="{14E26A8C-7B04-CEE9-B3A1-E4629F07E22C}"/>
                </a:ext>
              </a:extLst>
            </p:cNvPr>
            <p:cNvSpPr txBox="1"/>
            <p:nvPr/>
          </p:nvSpPr>
          <p:spPr>
            <a:xfrm>
              <a:off x="6996363" y="220468"/>
              <a:ext cx="1429750" cy="369332"/>
            </a:xfrm>
            <a:prstGeom prst="rect">
              <a:avLst/>
            </a:prstGeom>
            <a:noFill/>
          </p:spPr>
          <p:txBody>
            <a:bodyPr wrap="none" rtlCol="0">
              <a:spAutoFit/>
            </a:bodyPr>
            <a:lstStyle/>
            <a:p>
              <a:r>
                <a:rPr lang="en-US" dirty="0"/>
                <a:t>Grad Student</a:t>
              </a:r>
            </a:p>
          </p:txBody>
        </p:sp>
        <p:sp>
          <p:nvSpPr>
            <p:cNvPr id="1126" name="TextBox 1125">
              <a:extLst>
                <a:ext uri="{FF2B5EF4-FFF2-40B4-BE49-F238E27FC236}">
                  <a16:creationId xmlns:a16="http://schemas.microsoft.com/office/drawing/2014/main" id="{12F4CF8B-C10E-7069-D5EE-C140A6B42192}"/>
                </a:ext>
              </a:extLst>
            </p:cNvPr>
            <p:cNvSpPr txBox="1"/>
            <p:nvPr/>
          </p:nvSpPr>
          <p:spPr>
            <a:xfrm>
              <a:off x="6997455" y="523687"/>
              <a:ext cx="1010341" cy="369332"/>
            </a:xfrm>
            <a:prstGeom prst="rect">
              <a:avLst/>
            </a:prstGeom>
            <a:noFill/>
          </p:spPr>
          <p:txBody>
            <a:bodyPr wrap="none" rtlCol="0">
              <a:spAutoFit/>
            </a:bodyPr>
            <a:lstStyle/>
            <a:p>
              <a:r>
                <a:rPr lang="en-US" dirty="0"/>
                <a:t>Post-Doc</a:t>
              </a:r>
            </a:p>
          </p:txBody>
        </p:sp>
        <p:sp>
          <p:nvSpPr>
            <p:cNvPr id="1127" name="TextBox 1126">
              <a:extLst>
                <a:ext uri="{FF2B5EF4-FFF2-40B4-BE49-F238E27FC236}">
                  <a16:creationId xmlns:a16="http://schemas.microsoft.com/office/drawing/2014/main" id="{8D6FE763-5E4F-A24F-6D06-AC7E283821A2}"/>
                </a:ext>
              </a:extLst>
            </p:cNvPr>
            <p:cNvSpPr txBox="1"/>
            <p:nvPr/>
          </p:nvSpPr>
          <p:spPr>
            <a:xfrm>
              <a:off x="6994204" y="834871"/>
              <a:ext cx="1871731" cy="369332"/>
            </a:xfrm>
            <a:prstGeom prst="rect">
              <a:avLst/>
            </a:prstGeom>
            <a:noFill/>
          </p:spPr>
          <p:txBody>
            <a:bodyPr wrap="none" rtlCol="0">
              <a:spAutoFit/>
            </a:bodyPr>
            <a:lstStyle/>
            <a:p>
              <a:r>
                <a:rPr lang="en-US" dirty="0"/>
                <a:t>Research Scientist</a:t>
              </a:r>
            </a:p>
          </p:txBody>
        </p:sp>
        <p:sp>
          <p:nvSpPr>
            <p:cNvPr id="1129" name="Rounded Rectangle 1128">
              <a:extLst>
                <a:ext uri="{FF2B5EF4-FFF2-40B4-BE49-F238E27FC236}">
                  <a16:creationId xmlns:a16="http://schemas.microsoft.com/office/drawing/2014/main" id="{09B01BF3-5532-688C-930D-524203532912}"/>
                </a:ext>
              </a:extLst>
            </p:cNvPr>
            <p:cNvSpPr/>
            <p:nvPr/>
          </p:nvSpPr>
          <p:spPr>
            <a:xfrm>
              <a:off x="6173119" y="186307"/>
              <a:ext cx="2794344" cy="10178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0" name="TextBox 1129">
            <a:extLst>
              <a:ext uri="{FF2B5EF4-FFF2-40B4-BE49-F238E27FC236}">
                <a16:creationId xmlns:a16="http://schemas.microsoft.com/office/drawing/2014/main" id="{1C0B6C57-DC36-95CB-C510-00B0F4149B7E}"/>
              </a:ext>
            </a:extLst>
          </p:cNvPr>
          <p:cNvSpPr txBox="1"/>
          <p:nvPr/>
        </p:nvSpPr>
        <p:spPr>
          <a:xfrm>
            <a:off x="8208449" y="542828"/>
            <a:ext cx="864019" cy="369332"/>
          </a:xfrm>
          <a:prstGeom prst="rect">
            <a:avLst/>
          </a:prstGeom>
          <a:noFill/>
        </p:spPr>
        <p:txBody>
          <a:bodyPr wrap="none" rtlCol="0">
            <a:spAutoFit/>
          </a:bodyPr>
          <a:lstStyle/>
          <a:p>
            <a:r>
              <a:rPr lang="en-US" b="1" dirty="0"/>
              <a:t>Legend</a:t>
            </a:r>
          </a:p>
        </p:txBody>
      </p:sp>
      <p:grpSp>
        <p:nvGrpSpPr>
          <p:cNvPr id="4" name="Group 3">
            <a:extLst>
              <a:ext uri="{FF2B5EF4-FFF2-40B4-BE49-F238E27FC236}">
                <a16:creationId xmlns:a16="http://schemas.microsoft.com/office/drawing/2014/main" id="{CE9AB69B-E5AB-03BE-C6B7-A31352189E57}"/>
              </a:ext>
            </a:extLst>
          </p:cNvPr>
          <p:cNvGrpSpPr/>
          <p:nvPr/>
        </p:nvGrpSpPr>
        <p:grpSpPr>
          <a:xfrm>
            <a:off x="373623" y="1656885"/>
            <a:ext cx="1562963" cy="2527567"/>
            <a:chOff x="373623" y="1656885"/>
            <a:chExt cx="1562963" cy="2527567"/>
          </a:xfrm>
        </p:grpSpPr>
        <p:grpSp>
          <p:nvGrpSpPr>
            <p:cNvPr id="17" name="Group 16">
              <a:extLst>
                <a:ext uri="{FF2B5EF4-FFF2-40B4-BE49-F238E27FC236}">
                  <a16:creationId xmlns:a16="http://schemas.microsoft.com/office/drawing/2014/main" id="{B3426A69-3594-A722-7383-98D20D0F85D0}"/>
                </a:ext>
              </a:extLst>
            </p:cNvPr>
            <p:cNvGrpSpPr/>
            <p:nvPr/>
          </p:nvGrpSpPr>
          <p:grpSpPr>
            <a:xfrm>
              <a:off x="373623" y="1656885"/>
              <a:ext cx="1550409" cy="2527567"/>
              <a:chOff x="2337756" y="1944689"/>
              <a:chExt cx="1550409" cy="2527567"/>
            </a:xfrm>
            <a:effectLst>
              <a:outerShdw blurRad="50800" dist="38100" dir="2700000" algn="tl" rotWithShape="0">
                <a:prstClr val="black">
                  <a:alpha val="40000"/>
                </a:prstClr>
              </a:outerShdw>
            </a:effectLst>
          </p:grpSpPr>
          <p:grpSp>
            <p:nvGrpSpPr>
              <p:cNvPr id="18" name="Group 17">
                <a:extLst>
                  <a:ext uri="{FF2B5EF4-FFF2-40B4-BE49-F238E27FC236}">
                    <a16:creationId xmlns:a16="http://schemas.microsoft.com/office/drawing/2014/main" id="{60FC5357-5BD4-FC0D-B7D0-B50762154F73}"/>
                  </a:ext>
                </a:extLst>
              </p:cNvPr>
              <p:cNvGrpSpPr/>
              <p:nvPr/>
            </p:nvGrpSpPr>
            <p:grpSpPr>
              <a:xfrm>
                <a:off x="2363182" y="1944689"/>
                <a:ext cx="1524983" cy="2527567"/>
                <a:chOff x="5235046" y="3145021"/>
                <a:chExt cx="860954" cy="1426979"/>
              </a:xfrm>
            </p:grpSpPr>
            <p:sp>
              <p:nvSpPr>
                <p:cNvPr id="21" name="Rounded Rectangle 20">
                  <a:extLst>
                    <a:ext uri="{FF2B5EF4-FFF2-40B4-BE49-F238E27FC236}">
                      <a16:creationId xmlns:a16="http://schemas.microsoft.com/office/drawing/2014/main" id="{5796A1E8-BB7E-2EA9-E586-548B932D0831}"/>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ardrop 22">
                  <a:extLst>
                    <a:ext uri="{FF2B5EF4-FFF2-40B4-BE49-F238E27FC236}">
                      <a16:creationId xmlns:a16="http://schemas.microsoft.com/office/drawing/2014/main" id="{DDEFACC2-888D-FCF9-56C9-A7D67E50723A}"/>
                    </a:ext>
                  </a:extLst>
                </p:cNvPr>
                <p:cNvSpPr/>
                <p:nvPr/>
              </p:nvSpPr>
              <p:spPr>
                <a:xfrm>
                  <a:off x="5360722" y="3271951"/>
                  <a:ext cx="609601" cy="586560"/>
                </a:xfrm>
                <a:prstGeom prst="teardrop">
                  <a:avLst/>
                </a:prstGeom>
                <a:blipFill>
                  <a:blip r:embed="rId10"/>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3934C854-98CB-A210-8C4C-5489F914C88A}"/>
                  </a:ext>
                </a:extLst>
              </p:cNvPr>
              <p:cNvSpPr txBox="1"/>
              <p:nvPr/>
            </p:nvSpPr>
            <p:spPr>
              <a:xfrm>
                <a:off x="2337756" y="3237064"/>
                <a:ext cx="1550409" cy="605294"/>
              </a:xfrm>
              <a:prstGeom prst="rect">
                <a:avLst/>
              </a:prstGeom>
              <a:noFill/>
            </p:spPr>
            <p:txBody>
              <a:bodyPr wrap="square" rtlCol="0">
                <a:spAutoFit/>
              </a:bodyPr>
              <a:lstStyle/>
              <a:p>
                <a:pPr>
                  <a:lnSpc>
                    <a:spcPts val="1960"/>
                  </a:lnSpc>
                </a:pPr>
                <a:r>
                  <a:rPr lang="en-US" dirty="0"/>
                  <a:t>Gustav Robert</a:t>
                </a:r>
              </a:p>
              <a:p>
                <a:pPr>
                  <a:lnSpc>
                    <a:spcPts val="1960"/>
                  </a:lnSpc>
                </a:pPr>
                <a:r>
                  <a:rPr lang="en-US" b="1" dirty="0"/>
                  <a:t>Kirchhoff</a:t>
                </a:r>
              </a:p>
            </p:txBody>
          </p:sp>
        </p:grpSp>
        <p:sp>
          <p:nvSpPr>
            <p:cNvPr id="3" name="TextBox 2">
              <a:extLst>
                <a:ext uri="{FF2B5EF4-FFF2-40B4-BE49-F238E27FC236}">
                  <a16:creationId xmlns:a16="http://schemas.microsoft.com/office/drawing/2014/main" id="{29DA09F7-46DF-426A-14DC-6F35011A9A8C}"/>
                </a:ext>
              </a:extLst>
            </p:cNvPr>
            <p:cNvSpPr txBox="1"/>
            <p:nvPr/>
          </p:nvSpPr>
          <p:spPr>
            <a:xfrm>
              <a:off x="411603" y="3571857"/>
              <a:ext cx="1524983" cy="595356"/>
            </a:xfrm>
            <a:prstGeom prst="rect">
              <a:avLst/>
            </a:prstGeom>
            <a:noFill/>
          </p:spPr>
          <p:txBody>
            <a:bodyPr wrap="square" rtlCol="0">
              <a:spAutoFit/>
            </a:bodyPr>
            <a:lstStyle/>
            <a:p>
              <a:pPr algn="ctr">
                <a:lnSpc>
                  <a:spcPts val="1960"/>
                </a:lnSpc>
              </a:pPr>
              <a:r>
                <a:rPr lang="en-US" sz="1600" dirty="0"/>
                <a:t>Universität Berlin</a:t>
              </a:r>
            </a:p>
          </p:txBody>
        </p:sp>
      </p:grpSp>
    </p:spTree>
    <p:extLst>
      <p:ext uri="{BB962C8B-B14F-4D97-AF65-F5344CB8AC3E}">
        <p14:creationId xmlns:p14="http://schemas.microsoft.com/office/powerpoint/2010/main" val="884207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8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8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9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9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9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9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9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9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9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9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0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0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 grpId="0"/>
      <p:bldP spid="1049" grpId="0"/>
      <p:bldP spid="1051" grpId="0"/>
      <p:bldP spid="1053" grpId="0"/>
      <p:bldP spid="1055" grpId="0"/>
      <p:bldP spid="1066" grpId="0"/>
      <p:bldP spid="1067" grpId="0"/>
      <p:bldP spid="1071" grpId="0"/>
      <p:bldP spid="1072" grpId="0"/>
      <p:bldP spid="1079" grpId="0"/>
      <p:bldP spid="1084" grpId="0"/>
      <p:bldP spid="1085" grpId="0"/>
      <p:bldP spid="1088" grpId="0"/>
      <p:bldP spid="1091" grpId="0"/>
      <p:bldP spid="1092" grpId="0"/>
      <p:bldP spid="1095" grpId="0"/>
      <p:bldP spid="1097" grpId="0"/>
      <p:bldP spid="1098" grpId="0"/>
      <p:bldP spid="1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D584A9-A2C1-849E-801F-17A55BEC4319}"/>
              </a:ext>
            </a:extLst>
          </p:cNvPr>
          <p:cNvSpPr/>
          <p:nvPr/>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30BA42B-1CAB-B88A-90D0-9C3FAD8E13F8}"/>
              </a:ext>
            </a:extLst>
          </p:cNvPr>
          <p:cNvGrpSpPr/>
          <p:nvPr/>
        </p:nvGrpSpPr>
        <p:grpSpPr>
          <a:xfrm>
            <a:off x="5323719" y="3831336"/>
            <a:ext cx="1544562" cy="2527567"/>
            <a:chOff x="2363182" y="1944689"/>
            <a:chExt cx="1544562" cy="2527567"/>
          </a:xfrm>
          <a:effectLst>
            <a:outerShdw blurRad="50800" dist="38100" dir="2700000" algn="tl" rotWithShape="0">
              <a:prstClr val="black">
                <a:alpha val="40000"/>
              </a:prstClr>
            </a:outerShdw>
          </a:effectLst>
        </p:grpSpPr>
        <p:grpSp>
          <p:nvGrpSpPr>
            <p:cNvPr id="6" name="Group 5">
              <a:extLst>
                <a:ext uri="{FF2B5EF4-FFF2-40B4-BE49-F238E27FC236}">
                  <a16:creationId xmlns:a16="http://schemas.microsoft.com/office/drawing/2014/main" id="{A3AD7084-07D5-F56D-6616-C9EEE11A81E5}"/>
                </a:ext>
              </a:extLst>
            </p:cNvPr>
            <p:cNvGrpSpPr/>
            <p:nvPr/>
          </p:nvGrpSpPr>
          <p:grpSpPr>
            <a:xfrm>
              <a:off x="2363182" y="1944689"/>
              <a:ext cx="1524983" cy="2527567"/>
              <a:chOff x="5235046" y="3145021"/>
              <a:chExt cx="860954" cy="1426979"/>
            </a:xfrm>
          </p:grpSpPr>
          <p:sp>
            <p:nvSpPr>
              <p:cNvPr id="9" name="Rounded Rectangle 8">
                <a:extLst>
                  <a:ext uri="{FF2B5EF4-FFF2-40B4-BE49-F238E27FC236}">
                    <a16:creationId xmlns:a16="http://schemas.microsoft.com/office/drawing/2014/main" id="{D2F6E461-EEAC-A6E2-DBED-5D749AC51E98}"/>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a:extLst>
                  <a:ext uri="{FF2B5EF4-FFF2-40B4-BE49-F238E27FC236}">
                    <a16:creationId xmlns:a16="http://schemas.microsoft.com/office/drawing/2014/main" id="{555868D7-21E4-72E7-4350-B01B55A3E0C4}"/>
                  </a:ext>
                </a:extLst>
              </p:cNvPr>
              <p:cNvSpPr/>
              <p:nvPr/>
            </p:nvSpPr>
            <p:spPr>
              <a:xfrm>
                <a:off x="5360722" y="3271951"/>
                <a:ext cx="609601" cy="586560"/>
              </a:xfrm>
              <a:prstGeom prst="teardrop">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i="1" dirty="0"/>
                  <a:t>?</a:t>
                </a:r>
              </a:p>
            </p:txBody>
          </p:sp>
        </p:grpSp>
        <p:sp>
          <p:nvSpPr>
            <p:cNvPr id="7" name="TextBox 6">
              <a:extLst>
                <a:ext uri="{FF2B5EF4-FFF2-40B4-BE49-F238E27FC236}">
                  <a16:creationId xmlns:a16="http://schemas.microsoft.com/office/drawing/2014/main" id="{9DCF9360-E9FB-42E8-133C-CAA56D5B9D48}"/>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Professor </a:t>
              </a:r>
            </a:p>
            <a:p>
              <a:pPr>
                <a:lnSpc>
                  <a:spcPts val="1960"/>
                </a:lnSpc>
              </a:pPr>
              <a:r>
                <a:rPr lang="en-US" b="1" dirty="0"/>
                <a:t>Doe</a:t>
              </a:r>
            </a:p>
          </p:txBody>
        </p:sp>
        <p:sp>
          <p:nvSpPr>
            <p:cNvPr id="8" name="TextBox 7">
              <a:extLst>
                <a:ext uri="{FF2B5EF4-FFF2-40B4-BE49-F238E27FC236}">
                  <a16:creationId xmlns:a16="http://schemas.microsoft.com/office/drawing/2014/main" id="{8102EC88-E8F1-4555-EED8-6A2000E33EA9}"/>
                </a:ext>
              </a:extLst>
            </p:cNvPr>
            <p:cNvSpPr txBox="1"/>
            <p:nvPr/>
          </p:nvSpPr>
          <p:spPr>
            <a:xfrm>
              <a:off x="2382761" y="3845157"/>
              <a:ext cx="1524983" cy="595291"/>
            </a:xfrm>
            <a:prstGeom prst="rect">
              <a:avLst/>
            </a:prstGeom>
            <a:noFill/>
          </p:spPr>
          <p:txBody>
            <a:bodyPr wrap="square" rtlCol="0">
              <a:spAutoFit/>
            </a:bodyPr>
            <a:lstStyle/>
            <a:p>
              <a:pPr algn="ctr">
                <a:lnSpc>
                  <a:spcPts val="1960"/>
                </a:lnSpc>
              </a:pPr>
              <a:r>
                <a:rPr lang="en-US" sz="1600" dirty="0"/>
                <a:t>University Unknown</a:t>
              </a:r>
              <a:endParaRPr lang="en-US" sz="1400" dirty="0"/>
            </a:p>
          </p:txBody>
        </p:sp>
      </p:grpSp>
      <p:sp>
        <p:nvSpPr>
          <p:cNvPr id="12" name="TextBox 11">
            <a:extLst>
              <a:ext uri="{FF2B5EF4-FFF2-40B4-BE49-F238E27FC236}">
                <a16:creationId xmlns:a16="http://schemas.microsoft.com/office/drawing/2014/main" id="{9DF70F9A-224F-ACFA-BA7C-F64817ACB01F}"/>
              </a:ext>
            </a:extLst>
          </p:cNvPr>
          <p:cNvSpPr txBox="1"/>
          <p:nvPr/>
        </p:nvSpPr>
        <p:spPr>
          <a:xfrm>
            <a:off x="756549" y="777694"/>
            <a:ext cx="10698480" cy="2308324"/>
          </a:xfrm>
          <a:prstGeom prst="rect">
            <a:avLst/>
          </a:prstGeom>
          <a:noFill/>
        </p:spPr>
        <p:txBody>
          <a:bodyPr wrap="square" rtlCol="0">
            <a:spAutoFit/>
          </a:bodyPr>
          <a:lstStyle/>
          <a:p>
            <a:pPr algn="ctr"/>
            <a:r>
              <a:rPr lang="en-US" sz="7200" b="1" dirty="0">
                <a:solidFill>
                  <a:srgbClr val="F3F6EE"/>
                </a:solidFill>
                <a:latin typeface="Georgia Pro" panose="02040502050405020303" pitchFamily="18" charset="0"/>
              </a:rPr>
              <a:t>GUESS THAT COMMON ANCESTOR</a:t>
            </a:r>
          </a:p>
        </p:txBody>
      </p:sp>
      <p:pic>
        <p:nvPicPr>
          <p:cNvPr id="13" name="Graphic 12">
            <a:extLst>
              <a:ext uri="{FF2B5EF4-FFF2-40B4-BE49-F238E27FC236}">
                <a16:creationId xmlns:a16="http://schemas.microsoft.com/office/drawing/2014/main" id="{37793560-1CC7-189A-D298-03EBC542E9F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8490"/>
          <a:stretch/>
        </p:blipFill>
        <p:spPr>
          <a:xfrm>
            <a:off x="1601893" y="920697"/>
            <a:ext cx="1279518" cy="1066023"/>
          </a:xfrm>
          <a:prstGeom prst="rect">
            <a:avLst/>
          </a:prstGeom>
        </p:spPr>
      </p:pic>
      <p:sp>
        <p:nvSpPr>
          <p:cNvPr id="14" name="Rectangle 13">
            <a:extLst>
              <a:ext uri="{FF2B5EF4-FFF2-40B4-BE49-F238E27FC236}">
                <a16:creationId xmlns:a16="http://schemas.microsoft.com/office/drawing/2014/main" id="{4818CA35-9E83-5AF0-F431-F4BD6B0A4487}"/>
              </a:ext>
            </a:extLst>
          </p:cNvPr>
          <p:cNvSpPr/>
          <p:nvPr/>
        </p:nvSpPr>
        <p:spPr>
          <a:xfrm>
            <a:off x="525294" y="1986720"/>
            <a:ext cx="5194570" cy="109929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535301F-501F-5C98-30DC-13126EA58E5B}"/>
              </a:ext>
            </a:extLst>
          </p:cNvPr>
          <p:cNvSpPr/>
          <p:nvPr/>
        </p:nvSpPr>
        <p:spPr>
          <a:xfrm>
            <a:off x="5819371" y="1931856"/>
            <a:ext cx="5616079" cy="109929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BB6121-DE9E-C215-E97E-6C84877383BD}"/>
              </a:ext>
            </a:extLst>
          </p:cNvPr>
          <p:cNvSpPr/>
          <p:nvPr/>
        </p:nvSpPr>
        <p:spPr>
          <a:xfrm>
            <a:off x="736971" y="799495"/>
            <a:ext cx="5616079" cy="109929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C4F049-1629-2ECA-2FCF-64752D215D80}"/>
              </a:ext>
            </a:extLst>
          </p:cNvPr>
          <p:cNvSpPr/>
          <p:nvPr/>
        </p:nvSpPr>
        <p:spPr>
          <a:xfrm>
            <a:off x="6353050" y="796696"/>
            <a:ext cx="5616079" cy="109929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1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508F733D-7C7E-D281-EB35-0671403DD6A6}"/>
              </a:ext>
            </a:extLst>
          </p:cNvPr>
          <p:cNvSpPr/>
          <p:nvPr/>
        </p:nvSpPr>
        <p:spPr>
          <a:xfrm>
            <a:off x="368301" y="1192153"/>
            <a:ext cx="1746504" cy="5367528"/>
          </a:xfrm>
          <a:prstGeom prst="roundRect">
            <a:avLst/>
          </a:prstGeom>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74B2FAB-2CE3-1567-BB99-405EC8065CFD}"/>
              </a:ext>
            </a:extLst>
          </p:cNvPr>
          <p:cNvSpPr/>
          <p:nvPr/>
        </p:nvSpPr>
        <p:spPr>
          <a:xfrm>
            <a:off x="2779954" y="1160623"/>
            <a:ext cx="1746504" cy="5367528"/>
          </a:xfrm>
          <a:prstGeom prst="roundRect">
            <a:avLst/>
          </a:prstGeom>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7D4BD3F8-A0D6-FE23-1D7B-36BE84AC10CA}"/>
              </a:ext>
            </a:extLst>
          </p:cNvPr>
          <p:cNvSpPr/>
          <p:nvPr/>
        </p:nvSpPr>
        <p:spPr>
          <a:xfrm>
            <a:off x="5191607" y="1125398"/>
            <a:ext cx="1746504" cy="5367528"/>
          </a:xfrm>
          <a:prstGeom prst="roundRect">
            <a:avLst/>
          </a:prstGeom>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525E658-3CD8-D7DB-2BF8-F421303DDB4E}"/>
              </a:ext>
            </a:extLst>
          </p:cNvPr>
          <p:cNvSpPr/>
          <p:nvPr/>
        </p:nvSpPr>
        <p:spPr>
          <a:xfrm>
            <a:off x="7603260" y="1068122"/>
            <a:ext cx="1746504" cy="5367528"/>
          </a:xfrm>
          <a:prstGeom prst="roundRect">
            <a:avLst/>
          </a:prstGeom>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ECCC12FE-52E9-E21E-581D-FB5B5E04AAFC}"/>
              </a:ext>
            </a:extLst>
          </p:cNvPr>
          <p:cNvSpPr/>
          <p:nvPr/>
        </p:nvSpPr>
        <p:spPr>
          <a:xfrm>
            <a:off x="10014913" y="1056834"/>
            <a:ext cx="1746504" cy="5367528"/>
          </a:xfrm>
          <a:prstGeom prst="roundRect">
            <a:avLst/>
          </a:prstGeom>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DB645-0C4B-869B-1536-C11DEF7EB879}"/>
              </a:ext>
            </a:extLst>
          </p:cNvPr>
          <p:cNvSpPr>
            <a:spLocks noGrp="1"/>
          </p:cNvSpPr>
          <p:nvPr>
            <p:ph type="title"/>
          </p:nvPr>
        </p:nvSpPr>
        <p:spPr>
          <a:xfrm>
            <a:off x="843617" y="11051"/>
            <a:ext cx="10515600" cy="1325563"/>
          </a:xfrm>
        </p:spPr>
        <p:txBody>
          <a:bodyPr/>
          <a:lstStyle/>
          <a:p>
            <a:r>
              <a:rPr lang="en-US" dirty="0"/>
              <a:t>Common Ancestors</a:t>
            </a:r>
          </a:p>
        </p:txBody>
      </p:sp>
      <p:grpSp>
        <p:nvGrpSpPr>
          <p:cNvPr id="4" name="Group 3">
            <a:extLst>
              <a:ext uri="{FF2B5EF4-FFF2-40B4-BE49-F238E27FC236}">
                <a16:creationId xmlns:a16="http://schemas.microsoft.com/office/drawing/2014/main" id="{447EA45E-918A-8E8D-8CB8-E12FF41F1BDB}"/>
              </a:ext>
            </a:extLst>
          </p:cNvPr>
          <p:cNvGrpSpPr/>
          <p:nvPr/>
        </p:nvGrpSpPr>
        <p:grpSpPr>
          <a:xfrm>
            <a:off x="480476" y="3937848"/>
            <a:ext cx="1524985" cy="2527567"/>
            <a:chOff x="10418076" y="168000"/>
            <a:chExt cx="1524985" cy="2527567"/>
          </a:xfrm>
          <a:effectLst>
            <a:outerShdw blurRad="50800" dist="38100" dir="2700000" algn="tl" rotWithShape="0">
              <a:prstClr val="black">
                <a:alpha val="40000"/>
              </a:prstClr>
            </a:outerShdw>
          </a:effectLst>
        </p:grpSpPr>
        <p:grpSp>
          <p:nvGrpSpPr>
            <p:cNvPr id="5" name="Group 4">
              <a:extLst>
                <a:ext uri="{FF2B5EF4-FFF2-40B4-BE49-F238E27FC236}">
                  <a16:creationId xmlns:a16="http://schemas.microsoft.com/office/drawing/2014/main" id="{AA3FD422-8590-753E-5DD6-9FF8633E0D95}"/>
                </a:ext>
              </a:extLst>
            </p:cNvPr>
            <p:cNvGrpSpPr/>
            <p:nvPr/>
          </p:nvGrpSpPr>
          <p:grpSpPr>
            <a:xfrm>
              <a:off x="10418076" y="168000"/>
              <a:ext cx="1524985" cy="2527567"/>
              <a:chOff x="2363180" y="1944689"/>
              <a:chExt cx="1524985" cy="2527567"/>
            </a:xfrm>
          </p:grpSpPr>
          <p:grpSp>
            <p:nvGrpSpPr>
              <p:cNvPr id="7" name="Group 6">
                <a:extLst>
                  <a:ext uri="{FF2B5EF4-FFF2-40B4-BE49-F238E27FC236}">
                    <a16:creationId xmlns:a16="http://schemas.microsoft.com/office/drawing/2014/main" id="{BC21430A-6DDF-44EA-4280-3196BEB4AB2C}"/>
                  </a:ext>
                </a:extLst>
              </p:cNvPr>
              <p:cNvGrpSpPr/>
              <p:nvPr/>
            </p:nvGrpSpPr>
            <p:grpSpPr>
              <a:xfrm>
                <a:off x="2363182" y="1944689"/>
                <a:ext cx="1524983" cy="2527567"/>
                <a:chOff x="5235046" y="3145021"/>
                <a:chExt cx="860954" cy="1426979"/>
              </a:xfrm>
            </p:grpSpPr>
            <p:sp>
              <p:nvSpPr>
                <p:cNvPr id="9" name="Rounded Rectangle 8">
                  <a:extLst>
                    <a:ext uri="{FF2B5EF4-FFF2-40B4-BE49-F238E27FC236}">
                      <a16:creationId xmlns:a16="http://schemas.microsoft.com/office/drawing/2014/main" id="{F92B1C3D-AF83-3CE6-5CE7-EE1E86D46605}"/>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ardrop 9">
                  <a:extLst>
                    <a:ext uri="{FF2B5EF4-FFF2-40B4-BE49-F238E27FC236}">
                      <a16:creationId xmlns:a16="http://schemas.microsoft.com/office/drawing/2014/main" id="{B618F4D0-8747-F7DC-9ECB-E0385272DD04}"/>
                    </a:ext>
                  </a:extLst>
                </p:cNvPr>
                <p:cNvSpPr/>
                <p:nvPr/>
              </p:nvSpPr>
              <p:spPr>
                <a:xfrm>
                  <a:off x="5360722" y="3271951"/>
                  <a:ext cx="609601" cy="586560"/>
                </a:xfrm>
                <a:prstGeom prst="teardrop">
                  <a:avLst/>
                </a:prstGeom>
                <a:blipFill>
                  <a:blip r:embed="rId3"/>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A381CCAC-F5CA-66ED-41DD-6CE9F4544D43}"/>
                  </a:ext>
                </a:extLst>
              </p:cNvPr>
              <p:cNvSpPr txBox="1"/>
              <p:nvPr/>
            </p:nvSpPr>
            <p:spPr>
              <a:xfrm>
                <a:off x="2363180" y="3237064"/>
                <a:ext cx="1524985" cy="605294"/>
              </a:xfrm>
              <a:prstGeom prst="rect">
                <a:avLst/>
              </a:prstGeom>
              <a:noFill/>
            </p:spPr>
            <p:txBody>
              <a:bodyPr wrap="square" rtlCol="0">
                <a:spAutoFit/>
              </a:bodyPr>
              <a:lstStyle/>
              <a:p>
                <a:pPr>
                  <a:lnSpc>
                    <a:spcPts val="1960"/>
                  </a:lnSpc>
                </a:pPr>
                <a:r>
                  <a:rPr lang="en-US" dirty="0"/>
                  <a:t>J. Robert</a:t>
                </a:r>
              </a:p>
              <a:p>
                <a:pPr>
                  <a:lnSpc>
                    <a:spcPts val="1960"/>
                  </a:lnSpc>
                </a:pPr>
                <a:r>
                  <a:rPr lang="en-US" b="1" dirty="0"/>
                  <a:t>Oppenheimer</a:t>
                </a:r>
              </a:p>
            </p:txBody>
          </p:sp>
        </p:grpSp>
        <p:sp>
          <p:nvSpPr>
            <p:cNvPr id="6" name="TextBox 5">
              <a:extLst>
                <a:ext uri="{FF2B5EF4-FFF2-40B4-BE49-F238E27FC236}">
                  <a16:creationId xmlns:a16="http://schemas.microsoft.com/office/drawing/2014/main" id="{F14B6B30-8882-1ACC-7F5C-05D2FB9C690B}"/>
                </a:ext>
              </a:extLst>
            </p:cNvPr>
            <p:cNvSpPr txBox="1"/>
            <p:nvPr/>
          </p:nvSpPr>
          <p:spPr>
            <a:xfrm>
              <a:off x="10418076" y="2201646"/>
              <a:ext cx="1524983" cy="338811"/>
            </a:xfrm>
            <a:prstGeom prst="rect">
              <a:avLst/>
            </a:prstGeom>
            <a:noFill/>
          </p:spPr>
          <p:txBody>
            <a:bodyPr wrap="square" rtlCol="0">
              <a:spAutoFit/>
            </a:bodyPr>
            <a:lstStyle/>
            <a:p>
              <a:pPr algn="ctr">
                <a:lnSpc>
                  <a:spcPts val="1960"/>
                </a:lnSpc>
              </a:pPr>
              <a:r>
                <a:rPr lang="en-US" sz="1600" dirty="0"/>
                <a:t>UC Berkeley</a:t>
              </a:r>
            </a:p>
          </p:txBody>
        </p:sp>
      </p:grpSp>
      <p:grpSp>
        <p:nvGrpSpPr>
          <p:cNvPr id="16" name="Group 15">
            <a:extLst>
              <a:ext uri="{FF2B5EF4-FFF2-40B4-BE49-F238E27FC236}">
                <a16:creationId xmlns:a16="http://schemas.microsoft.com/office/drawing/2014/main" id="{606F1787-0310-9A5A-73BE-6DF770BA918D}"/>
              </a:ext>
            </a:extLst>
          </p:cNvPr>
          <p:cNvGrpSpPr/>
          <p:nvPr/>
        </p:nvGrpSpPr>
        <p:grpSpPr>
          <a:xfrm>
            <a:off x="5315781" y="3844387"/>
            <a:ext cx="1524985" cy="2527567"/>
            <a:chOff x="10418076" y="168000"/>
            <a:chExt cx="1524985" cy="2527567"/>
          </a:xfrm>
          <a:effectLst>
            <a:outerShdw blurRad="50800" dist="38100" dir="2700000" algn="tl" rotWithShape="0">
              <a:prstClr val="black">
                <a:alpha val="40000"/>
              </a:prstClr>
            </a:outerShdw>
          </a:effectLst>
        </p:grpSpPr>
        <p:grpSp>
          <p:nvGrpSpPr>
            <p:cNvPr id="17" name="Group 16">
              <a:extLst>
                <a:ext uri="{FF2B5EF4-FFF2-40B4-BE49-F238E27FC236}">
                  <a16:creationId xmlns:a16="http://schemas.microsoft.com/office/drawing/2014/main" id="{379EB676-68B2-7348-8653-CFEB48BF3DDD}"/>
                </a:ext>
              </a:extLst>
            </p:cNvPr>
            <p:cNvGrpSpPr/>
            <p:nvPr/>
          </p:nvGrpSpPr>
          <p:grpSpPr>
            <a:xfrm>
              <a:off x="10418076" y="168000"/>
              <a:ext cx="1524985" cy="2527567"/>
              <a:chOff x="2363180" y="1944689"/>
              <a:chExt cx="1524985" cy="2527567"/>
            </a:xfrm>
          </p:grpSpPr>
          <p:grpSp>
            <p:nvGrpSpPr>
              <p:cNvPr id="19" name="Group 18">
                <a:extLst>
                  <a:ext uri="{FF2B5EF4-FFF2-40B4-BE49-F238E27FC236}">
                    <a16:creationId xmlns:a16="http://schemas.microsoft.com/office/drawing/2014/main" id="{2AD3AD44-632C-9BD8-4A74-2446CD1E6752}"/>
                  </a:ext>
                </a:extLst>
              </p:cNvPr>
              <p:cNvGrpSpPr/>
              <p:nvPr/>
            </p:nvGrpSpPr>
            <p:grpSpPr>
              <a:xfrm>
                <a:off x="2363182" y="1944689"/>
                <a:ext cx="1524983" cy="2527567"/>
                <a:chOff x="5235046" y="3145021"/>
                <a:chExt cx="860954" cy="1426979"/>
              </a:xfrm>
            </p:grpSpPr>
            <p:sp>
              <p:nvSpPr>
                <p:cNvPr id="21" name="Rounded Rectangle 20">
                  <a:extLst>
                    <a:ext uri="{FF2B5EF4-FFF2-40B4-BE49-F238E27FC236}">
                      <a16:creationId xmlns:a16="http://schemas.microsoft.com/office/drawing/2014/main" id="{58DA380A-7938-16B9-14BD-C16261F672C1}"/>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ardrop 21">
                  <a:extLst>
                    <a:ext uri="{FF2B5EF4-FFF2-40B4-BE49-F238E27FC236}">
                      <a16:creationId xmlns:a16="http://schemas.microsoft.com/office/drawing/2014/main" id="{3EA5AF14-0D5B-11A4-80A4-1C4560C02F92}"/>
                    </a:ext>
                  </a:extLst>
                </p:cNvPr>
                <p:cNvSpPr/>
                <p:nvPr/>
              </p:nvSpPr>
              <p:spPr>
                <a:xfrm>
                  <a:off x="5360722" y="3271951"/>
                  <a:ext cx="609601" cy="586560"/>
                </a:xfrm>
                <a:prstGeom prst="teardrop">
                  <a:avLst/>
                </a:prstGeom>
                <a:blipFill>
                  <a:blip r:embed="rId4"/>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FCB78981-FFD8-C91C-465B-1ACFC9494B8C}"/>
                  </a:ext>
                </a:extLst>
              </p:cNvPr>
              <p:cNvSpPr txBox="1"/>
              <p:nvPr/>
            </p:nvSpPr>
            <p:spPr>
              <a:xfrm>
                <a:off x="2363180" y="3237064"/>
                <a:ext cx="1524985" cy="605294"/>
              </a:xfrm>
              <a:prstGeom prst="rect">
                <a:avLst/>
              </a:prstGeom>
              <a:noFill/>
            </p:spPr>
            <p:txBody>
              <a:bodyPr wrap="square" rtlCol="0">
                <a:spAutoFit/>
              </a:bodyPr>
              <a:lstStyle/>
              <a:p>
                <a:pPr>
                  <a:lnSpc>
                    <a:spcPts val="1960"/>
                  </a:lnSpc>
                </a:pPr>
                <a:r>
                  <a:rPr lang="en-US" dirty="0"/>
                  <a:t>Jane</a:t>
                </a:r>
              </a:p>
              <a:p>
                <a:pPr>
                  <a:lnSpc>
                    <a:spcPts val="1960"/>
                  </a:lnSpc>
                </a:pPr>
                <a:r>
                  <a:rPr lang="en-US" b="1" dirty="0"/>
                  <a:t>Goodall</a:t>
                </a:r>
              </a:p>
            </p:txBody>
          </p:sp>
        </p:grpSp>
        <p:sp>
          <p:nvSpPr>
            <p:cNvPr id="18" name="TextBox 17">
              <a:extLst>
                <a:ext uri="{FF2B5EF4-FFF2-40B4-BE49-F238E27FC236}">
                  <a16:creationId xmlns:a16="http://schemas.microsoft.com/office/drawing/2014/main" id="{1CA9710D-E0E8-3925-01D0-BDDDFF96C1C9}"/>
                </a:ext>
              </a:extLst>
            </p:cNvPr>
            <p:cNvSpPr txBox="1"/>
            <p:nvPr/>
          </p:nvSpPr>
          <p:spPr>
            <a:xfrm>
              <a:off x="10418076" y="2201646"/>
              <a:ext cx="1524983" cy="338811"/>
            </a:xfrm>
            <a:prstGeom prst="rect">
              <a:avLst/>
            </a:prstGeom>
            <a:noFill/>
          </p:spPr>
          <p:txBody>
            <a:bodyPr wrap="square" rtlCol="0">
              <a:spAutoFit/>
            </a:bodyPr>
            <a:lstStyle/>
            <a:p>
              <a:pPr algn="ctr">
                <a:lnSpc>
                  <a:spcPts val="1960"/>
                </a:lnSpc>
              </a:pPr>
              <a:r>
                <a:rPr lang="en-US" sz="1600" dirty="0"/>
                <a:t>Cambridge</a:t>
              </a:r>
            </a:p>
          </p:txBody>
        </p:sp>
      </p:grpSp>
      <p:grpSp>
        <p:nvGrpSpPr>
          <p:cNvPr id="27" name="Group 26">
            <a:extLst>
              <a:ext uri="{FF2B5EF4-FFF2-40B4-BE49-F238E27FC236}">
                <a16:creationId xmlns:a16="http://schemas.microsoft.com/office/drawing/2014/main" id="{42732E6A-4971-9986-9CBE-65A19FBA4D59}"/>
              </a:ext>
            </a:extLst>
          </p:cNvPr>
          <p:cNvGrpSpPr/>
          <p:nvPr/>
        </p:nvGrpSpPr>
        <p:grpSpPr>
          <a:xfrm>
            <a:off x="7718517" y="3789316"/>
            <a:ext cx="1524985" cy="2527567"/>
            <a:chOff x="10418076" y="168000"/>
            <a:chExt cx="1524985" cy="2527567"/>
          </a:xfrm>
          <a:effectLst>
            <a:outerShdw blurRad="50800" dist="38100" dir="2700000" algn="tl" rotWithShape="0">
              <a:prstClr val="black">
                <a:alpha val="40000"/>
              </a:prstClr>
            </a:outerShdw>
          </a:effectLst>
        </p:grpSpPr>
        <p:grpSp>
          <p:nvGrpSpPr>
            <p:cNvPr id="28" name="Group 27">
              <a:extLst>
                <a:ext uri="{FF2B5EF4-FFF2-40B4-BE49-F238E27FC236}">
                  <a16:creationId xmlns:a16="http://schemas.microsoft.com/office/drawing/2014/main" id="{BD79FAF7-8A76-0DAA-718F-8F188FC408FF}"/>
                </a:ext>
              </a:extLst>
            </p:cNvPr>
            <p:cNvGrpSpPr/>
            <p:nvPr/>
          </p:nvGrpSpPr>
          <p:grpSpPr>
            <a:xfrm>
              <a:off x="10418076" y="168000"/>
              <a:ext cx="1524985" cy="2527567"/>
              <a:chOff x="2363180" y="1944689"/>
              <a:chExt cx="1524985" cy="2527567"/>
            </a:xfrm>
          </p:grpSpPr>
          <p:grpSp>
            <p:nvGrpSpPr>
              <p:cNvPr id="30" name="Group 29">
                <a:extLst>
                  <a:ext uri="{FF2B5EF4-FFF2-40B4-BE49-F238E27FC236}">
                    <a16:creationId xmlns:a16="http://schemas.microsoft.com/office/drawing/2014/main" id="{6A31E916-7CF1-6859-5A38-C67369248048}"/>
                  </a:ext>
                </a:extLst>
              </p:cNvPr>
              <p:cNvGrpSpPr/>
              <p:nvPr/>
            </p:nvGrpSpPr>
            <p:grpSpPr>
              <a:xfrm>
                <a:off x="2363182" y="1944689"/>
                <a:ext cx="1524983" cy="2527567"/>
                <a:chOff x="5235046" y="3145021"/>
                <a:chExt cx="860954" cy="1426979"/>
              </a:xfrm>
            </p:grpSpPr>
            <p:sp>
              <p:nvSpPr>
                <p:cNvPr id="32" name="Rounded Rectangle 31">
                  <a:extLst>
                    <a:ext uri="{FF2B5EF4-FFF2-40B4-BE49-F238E27FC236}">
                      <a16:creationId xmlns:a16="http://schemas.microsoft.com/office/drawing/2014/main" id="{42D44B4E-B629-AC84-E43A-99C6CC412C4B}"/>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ardrop 32">
                  <a:extLst>
                    <a:ext uri="{FF2B5EF4-FFF2-40B4-BE49-F238E27FC236}">
                      <a16:creationId xmlns:a16="http://schemas.microsoft.com/office/drawing/2014/main" id="{665579B6-C4D4-8DF9-DD33-C9A8A29C8674}"/>
                    </a:ext>
                  </a:extLst>
                </p:cNvPr>
                <p:cNvSpPr/>
                <p:nvPr/>
              </p:nvSpPr>
              <p:spPr>
                <a:xfrm>
                  <a:off x="5360722" y="3271951"/>
                  <a:ext cx="609601" cy="586560"/>
                </a:xfrm>
                <a:prstGeom prst="teardrop">
                  <a:avLst/>
                </a:prstGeom>
                <a:blipFill>
                  <a:blip r:embed="rId5"/>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Box 30">
                <a:extLst>
                  <a:ext uri="{FF2B5EF4-FFF2-40B4-BE49-F238E27FC236}">
                    <a16:creationId xmlns:a16="http://schemas.microsoft.com/office/drawing/2014/main" id="{B229E1F6-985B-BFB9-D017-B5A029646212}"/>
                  </a:ext>
                </a:extLst>
              </p:cNvPr>
              <p:cNvSpPr txBox="1"/>
              <p:nvPr/>
            </p:nvSpPr>
            <p:spPr>
              <a:xfrm>
                <a:off x="2363180" y="3237064"/>
                <a:ext cx="1524985" cy="605294"/>
              </a:xfrm>
              <a:prstGeom prst="rect">
                <a:avLst/>
              </a:prstGeom>
              <a:noFill/>
            </p:spPr>
            <p:txBody>
              <a:bodyPr wrap="square" rtlCol="0">
                <a:spAutoFit/>
              </a:bodyPr>
              <a:lstStyle/>
              <a:p>
                <a:pPr>
                  <a:lnSpc>
                    <a:spcPts val="1960"/>
                  </a:lnSpc>
                </a:pPr>
                <a:r>
                  <a:rPr lang="en-US" dirty="0" err="1"/>
                  <a:t>Tresa</a:t>
                </a:r>
                <a:endParaRPr lang="en-US" dirty="0"/>
              </a:p>
              <a:p>
                <a:pPr>
                  <a:lnSpc>
                    <a:spcPts val="1960"/>
                  </a:lnSpc>
                </a:pPr>
                <a:r>
                  <a:rPr lang="en-US" b="1" dirty="0"/>
                  <a:t>Pollock</a:t>
                </a:r>
              </a:p>
            </p:txBody>
          </p:sp>
        </p:grpSp>
        <p:sp>
          <p:nvSpPr>
            <p:cNvPr id="29" name="TextBox 28">
              <a:extLst>
                <a:ext uri="{FF2B5EF4-FFF2-40B4-BE49-F238E27FC236}">
                  <a16:creationId xmlns:a16="http://schemas.microsoft.com/office/drawing/2014/main" id="{852DF3AA-EBA5-3599-3B58-311AF527CB3D}"/>
                </a:ext>
              </a:extLst>
            </p:cNvPr>
            <p:cNvSpPr txBox="1"/>
            <p:nvPr/>
          </p:nvSpPr>
          <p:spPr>
            <a:xfrm>
              <a:off x="10418076" y="2024285"/>
              <a:ext cx="1524983" cy="595291"/>
            </a:xfrm>
            <a:prstGeom prst="rect">
              <a:avLst/>
            </a:prstGeom>
            <a:noFill/>
          </p:spPr>
          <p:txBody>
            <a:bodyPr wrap="square" rtlCol="0">
              <a:spAutoFit/>
            </a:bodyPr>
            <a:lstStyle/>
            <a:p>
              <a:pPr algn="ctr">
                <a:lnSpc>
                  <a:spcPts val="1960"/>
                </a:lnSpc>
              </a:pPr>
              <a:r>
                <a:rPr lang="en-US" sz="1600" dirty="0"/>
                <a:t>UC Santa Barbara</a:t>
              </a:r>
            </a:p>
          </p:txBody>
        </p:sp>
      </p:grpSp>
      <p:grpSp>
        <p:nvGrpSpPr>
          <p:cNvPr id="34" name="Group 33">
            <a:extLst>
              <a:ext uri="{FF2B5EF4-FFF2-40B4-BE49-F238E27FC236}">
                <a16:creationId xmlns:a16="http://schemas.microsoft.com/office/drawing/2014/main" id="{88CC9A98-678F-BCEA-E187-E6EE04E33B4E}"/>
              </a:ext>
            </a:extLst>
          </p:cNvPr>
          <p:cNvGrpSpPr/>
          <p:nvPr/>
        </p:nvGrpSpPr>
        <p:grpSpPr>
          <a:xfrm>
            <a:off x="2887360" y="3872978"/>
            <a:ext cx="1524985" cy="2527567"/>
            <a:chOff x="10418076" y="168000"/>
            <a:chExt cx="1524985" cy="2527567"/>
          </a:xfrm>
          <a:effectLst>
            <a:outerShdw blurRad="50800" dist="38100" dir="2700000" algn="tl" rotWithShape="0">
              <a:prstClr val="black">
                <a:alpha val="40000"/>
              </a:prstClr>
            </a:outerShdw>
          </a:effectLst>
        </p:grpSpPr>
        <p:grpSp>
          <p:nvGrpSpPr>
            <p:cNvPr id="35" name="Group 34">
              <a:extLst>
                <a:ext uri="{FF2B5EF4-FFF2-40B4-BE49-F238E27FC236}">
                  <a16:creationId xmlns:a16="http://schemas.microsoft.com/office/drawing/2014/main" id="{5787B255-EE9C-3A9C-DC30-1978CADCF7D8}"/>
                </a:ext>
              </a:extLst>
            </p:cNvPr>
            <p:cNvGrpSpPr/>
            <p:nvPr/>
          </p:nvGrpSpPr>
          <p:grpSpPr>
            <a:xfrm>
              <a:off x="10418076" y="168000"/>
              <a:ext cx="1524985" cy="2527567"/>
              <a:chOff x="2363180" y="1944689"/>
              <a:chExt cx="1524985" cy="2527567"/>
            </a:xfrm>
          </p:grpSpPr>
          <p:grpSp>
            <p:nvGrpSpPr>
              <p:cNvPr id="37" name="Group 36">
                <a:extLst>
                  <a:ext uri="{FF2B5EF4-FFF2-40B4-BE49-F238E27FC236}">
                    <a16:creationId xmlns:a16="http://schemas.microsoft.com/office/drawing/2014/main" id="{72551CE6-5532-21C2-0280-67E03CFA89D7}"/>
                  </a:ext>
                </a:extLst>
              </p:cNvPr>
              <p:cNvGrpSpPr/>
              <p:nvPr/>
            </p:nvGrpSpPr>
            <p:grpSpPr>
              <a:xfrm>
                <a:off x="2363182" y="1944689"/>
                <a:ext cx="1524983" cy="2527567"/>
                <a:chOff x="5235046" y="3145021"/>
                <a:chExt cx="860954" cy="1426979"/>
              </a:xfrm>
            </p:grpSpPr>
            <p:sp>
              <p:nvSpPr>
                <p:cNvPr id="39" name="Rounded Rectangle 38">
                  <a:extLst>
                    <a:ext uri="{FF2B5EF4-FFF2-40B4-BE49-F238E27FC236}">
                      <a16:creationId xmlns:a16="http://schemas.microsoft.com/office/drawing/2014/main" id="{421573B8-8133-6905-5215-989D3EEEDD57}"/>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a:extLst>
                    <a:ext uri="{FF2B5EF4-FFF2-40B4-BE49-F238E27FC236}">
                      <a16:creationId xmlns:a16="http://schemas.microsoft.com/office/drawing/2014/main" id="{E2760FD7-724E-84F2-F8C4-3D5C5168489D}"/>
                    </a:ext>
                  </a:extLst>
                </p:cNvPr>
                <p:cNvSpPr/>
                <p:nvPr/>
              </p:nvSpPr>
              <p:spPr>
                <a:xfrm>
                  <a:off x="5360722" y="3271951"/>
                  <a:ext cx="609601" cy="586560"/>
                </a:xfrm>
                <a:prstGeom prst="teardrop">
                  <a:avLst/>
                </a:prstGeom>
                <a:blipFill>
                  <a:blip r:embed="rId6">
                    <a:extLst>
                      <a:ext uri="{96DAC541-7B7A-43D3-8B79-37D633B846F1}">
                        <asvg:svgBlip xmlns:asvg="http://schemas.microsoft.com/office/drawing/2016/SVG/main" r:embed="rId7"/>
                      </a:ext>
                    </a:extLst>
                  </a:blip>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DA19069B-0547-341B-7329-36BE6CAF03C4}"/>
                  </a:ext>
                </a:extLst>
              </p:cNvPr>
              <p:cNvSpPr txBox="1"/>
              <p:nvPr/>
            </p:nvSpPr>
            <p:spPr>
              <a:xfrm>
                <a:off x="2363180" y="3237064"/>
                <a:ext cx="1524985" cy="605294"/>
              </a:xfrm>
              <a:prstGeom prst="rect">
                <a:avLst/>
              </a:prstGeom>
              <a:noFill/>
            </p:spPr>
            <p:txBody>
              <a:bodyPr wrap="square" rtlCol="0">
                <a:spAutoFit/>
              </a:bodyPr>
              <a:lstStyle/>
              <a:p>
                <a:pPr>
                  <a:lnSpc>
                    <a:spcPts val="1960"/>
                  </a:lnSpc>
                </a:pPr>
                <a:r>
                  <a:rPr lang="en-US" dirty="0"/>
                  <a:t>Erwin</a:t>
                </a:r>
              </a:p>
              <a:p>
                <a:pPr>
                  <a:lnSpc>
                    <a:spcPts val="1960"/>
                  </a:lnSpc>
                </a:pPr>
                <a:r>
                  <a:rPr lang="en-US" b="1" dirty="0" err="1"/>
                  <a:t>Schrödiner</a:t>
                </a:r>
                <a:endParaRPr lang="en-US" b="1" dirty="0"/>
              </a:p>
            </p:txBody>
          </p:sp>
        </p:grpSp>
        <p:sp>
          <p:nvSpPr>
            <p:cNvPr id="36" name="TextBox 35">
              <a:extLst>
                <a:ext uri="{FF2B5EF4-FFF2-40B4-BE49-F238E27FC236}">
                  <a16:creationId xmlns:a16="http://schemas.microsoft.com/office/drawing/2014/main" id="{CB0D1403-92BC-DF27-6394-875C6775D366}"/>
                </a:ext>
              </a:extLst>
            </p:cNvPr>
            <p:cNvSpPr txBox="1"/>
            <p:nvPr/>
          </p:nvSpPr>
          <p:spPr>
            <a:xfrm>
              <a:off x="10418078" y="2093932"/>
              <a:ext cx="1524983" cy="595356"/>
            </a:xfrm>
            <a:prstGeom prst="rect">
              <a:avLst/>
            </a:prstGeom>
            <a:noFill/>
          </p:spPr>
          <p:txBody>
            <a:bodyPr wrap="square" rtlCol="0">
              <a:spAutoFit/>
            </a:bodyPr>
            <a:lstStyle/>
            <a:p>
              <a:pPr algn="ctr">
                <a:lnSpc>
                  <a:spcPts val="1960"/>
                </a:lnSpc>
              </a:pPr>
              <a:r>
                <a:rPr lang="en-US" sz="1600" dirty="0"/>
                <a:t>Universität Wien</a:t>
              </a:r>
            </a:p>
          </p:txBody>
        </p:sp>
      </p:grpSp>
      <p:grpSp>
        <p:nvGrpSpPr>
          <p:cNvPr id="43" name="Group 42">
            <a:extLst>
              <a:ext uri="{FF2B5EF4-FFF2-40B4-BE49-F238E27FC236}">
                <a16:creationId xmlns:a16="http://schemas.microsoft.com/office/drawing/2014/main" id="{15F2E2F9-1040-2A10-4C7B-EA61AEF52334}"/>
              </a:ext>
            </a:extLst>
          </p:cNvPr>
          <p:cNvGrpSpPr/>
          <p:nvPr/>
        </p:nvGrpSpPr>
        <p:grpSpPr>
          <a:xfrm>
            <a:off x="10135686" y="3810801"/>
            <a:ext cx="1524985" cy="2527567"/>
            <a:chOff x="10418076" y="168000"/>
            <a:chExt cx="1524985" cy="2527567"/>
          </a:xfrm>
          <a:effectLst>
            <a:outerShdw blurRad="50800" dist="38100" dir="2700000" algn="tl" rotWithShape="0">
              <a:prstClr val="black">
                <a:alpha val="40000"/>
              </a:prstClr>
            </a:outerShdw>
          </a:effectLst>
        </p:grpSpPr>
        <p:grpSp>
          <p:nvGrpSpPr>
            <p:cNvPr id="44" name="Group 43">
              <a:extLst>
                <a:ext uri="{FF2B5EF4-FFF2-40B4-BE49-F238E27FC236}">
                  <a16:creationId xmlns:a16="http://schemas.microsoft.com/office/drawing/2014/main" id="{3E2768B2-29CA-2641-DAB6-A12A1554E12F}"/>
                </a:ext>
              </a:extLst>
            </p:cNvPr>
            <p:cNvGrpSpPr/>
            <p:nvPr/>
          </p:nvGrpSpPr>
          <p:grpSpPr>
            <a:xfrm>
              <a:off x="10418076" y="168000"/>
              <a:ext cx="1524985" cy="2527567"/>
              <a:chOff x="2363180" y="1944689"/>
              <a:chExt cx="1524985" cy="2527567"/>
            </a:xfrm>
          </p:grpSpPr>
          <p:grpSp>
            <p:nvGrpSpPr>
              <p:cNvPr id="46" name="Group 45">
                <a:extLst>
                  <a:ext uri="{FF2B5EF4-FFF2-40B4-BE49-F238E27FC236}">
                    <a16:creationId xmlns:a16="http://schemas.microsoft.com/office/drawing/2014/main" id="{B84F0724-0B63-CB7A-17CE-7D49BA7B17DD}"/>
                  </a:ext>
                </a:extLst>
              </p:cNvPr>
              <p:cNvGrpSpPr/>
              <p:nvPr/>
            </p:nvGrpSpPr>
            <p:grpSpPr>
              <a:xfrm>
                <a:off x="2363182" y="1944689"/>
                <a:ext cx="1524983" cy="2527567"/>
                <a:chOff x="5235046" y="3145021"/>
                <a:chExt cx="860954" cy="1426979"/>
              </a:xfrm>
            </p:grpSpPr>
            <p:sp>
              <p:nvSpPr>
                <p:cNvPr id="48" name="Rounded Rectangle 47">
                  <a:extLst>
                    <a:ext uri="{FF2B5EF4-FFF2-40B4-BE49-F238E27FC236}">
                      <a16:creationId xmlns:a16="http://schemas.microsoft.com/office/drawing/2014/main" id="{923CB178-1088-5DCF-8DFD-269E877B314C}"/>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ardrop 48">
                  <a:extLst>
                    <a:ext uri="{FF2B5EF4-FFF2-40B4-BE49-F238E27FC236}">
                      <a16:creationId xmlns:a16="http://schemas.microsoft.com/office/drawing/2014/main" id="{C5B024F5-F5E3-8EE3-00F0-1BB3784FBE69}"/>
                    </a:ext>
                  </a:extLst>
                </p:cNvPr>
                <p:cNvSpPr/>
                <p:nvPr/>
              </p:nvSpPr>
              <p:spPr>
                <a:xfrm>
                  <a:off x="5360722" y="3271951"/>
                  <a:ext cx="609601" cy="586560"/>
                </a:xfrm>
                <a:prstGeom prst="teardrop">
                  <a:avLst/>
                </a:prstGeom>
                <a:blipFill>
                  <a:blip r:embed="rId8"/>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C3E562AF-1747-297B-8880-B4AF74EBD8BB}"/>
                  </a:ext>
                </a:extLst>
              </p:cNvPr>
              <p:cNvSpPr txBox="1"/>
              <p:nvPr/>
            </p:nvSpPr>
            <p:spPr>
              <a:xfrm>
                <a:off x="2363180" y="3237064"/>
                <a:ext cx="1524985" cy="605294"/>
              </a:xfrm>
              <a:prstGeom prst="rect">
                <a:avLst/>
              </a:prstGeom>
              <a:noFill/>
            </p:spPr>
            <p:txBody>
              <a:bodyPr wrap="square" rtlCol="0">
                <a:spAutoFit/>
              </a:bodyPr>
              <a:lstStyle/>
              <a:p>
                <a:pPr>
                  <a:lnSpc>
                    <a:spcPts val="1960"/>
                  </a:lnSpc>
                </a:pPr>
                <a:r>
                  <a:rPr lang="en-US" dirty="0"/>
                  <a:t>Jaafar</a:t>
                </a:r>
              </a:p>
              <a:p>
                <a:pPr>
                  <a:lnSpc>
                    <a:spcPts val="1960"/>
                  </a:lnSpc>
                </a:pPr>
                <a:r>
                  <a:rPr lang="en-US" b="1" dirty="0"/>
                  <a:t>El-</a:t>
                </a:r>
                <a:r>
                  <a:rPr lang="en-US" b="1" dirty="0" err="1"/>
                  <a:t>Awady</a:t>
                </a:r>
                <a:endParaRPr lang="en-US" b="1" dirty="0"/>
              </a:p>
            </p:txBody>
          </p:sp>
        </p:grpSp>
        <p:sp>
          <p:nvSpPr>
            <p:cNvPr id="45" name="TextBox 44">
              <a:extLst>
                <a:ext uri="{FF2B5EF4-FFF2-40B4-BE49-F238E27FC236}">
                  <a16:creationId xmlns:a16="http://schemas.microsoft.com/office/drawing/2014/main" id="{01B39027-5777-C841-47CB-6C6E6521966F}"/>
                </a:ext>
              </a:extLst>
            </p:cNvPr>
            <p:cNvSpPr txBox="1"/>
            <p:nvPr/>
          </p:nvSpPr>
          <p:spPr>
            <a:xfrm>
              <a:off x="10418078" y="2093932"/>
              <a:ext cx="1524983" cy="595291"/>
            </a:xfrm>
            <a:prstGeom prst="rect">
              <a:avLst/>
            </a:prstGeom>
            <a:noFill/>
          </p:spPr>
          <p:txBody>
            <a:bodyPr wrap="square" rtlCol="0">
              <a:spAutoFit/>
            </a:bodyPr>
            <a:lstStyle/>
            <a:p>
              <a:pPr algn="ctr">
                <a:lnSpc>
                  <a:spcPts val="1960"/>
                </a:lnSpc>
              </a:pPr>
              <a:r>
                <a:rPr lang="en-US" sz="1600" dirty="0"/>
                <a:t>Johns Hopkins University</a:t>
              </a:r>
            </a:p>
          </p:txBody>
        </p:sp>
      </p:grpSp>
      <p:pic>
        <p:nvPicPr>
          <p:cNvPr id="13" name="Graphic 12">
            <a:extLst>
              <a:ext uri="{FF2B5EF4-FFF2-40B4-BE49-F238E27FC236}">
                <a16:creationId xmlns:a16="http://schemas.microsoft.com/office/drawing/2014/main" id="{64ACEFB1-D7C4-DB02-6832-E06136CDA7A3}"/>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78490"/>
          <a:stretch/>
        </p:blipFill>
        <p:spPr>
          <a:xfrm>
            <a:off x="143109" y="406615"/>
            <a:ext cx="674732" cy="562149"/>
          </a:xfrm>
          <a:prstGeom prst="rect">
            <a:avLst/>
          </a:prstGeom>
        </p:spPr>
      </p:pic>
      <p:grpSp>
        <p:nvGrpSpPr>
          <p:cNvPr id="41" name="Group 40">
            <a:extLst>
              <a:ext uri="{FF2B5EF4-FFF2-40B4-BE49-F238E27FC236}">
                <a16:creationId xmlns:a16="http://schemas.microsoft.com/office/drawing/2014/main" id="{9D07EC5D-B889-F10A-3CE5-0870EDD342B5}"/>
              </a:ext>
            </a:extLst>
          </p:cNvPr>
          <p:cNvGrpSpPr/>
          <p:nvPr/>
        </p:nvGrpSpPr>
        <p:grpSpPr>
          <a:xfrm>
            <a:off x="480475" y="1300836"/>
            <a:ext cx="1544562" cy="2527567"/>
            <a:chOff x="2363182" y="1944689"/>
            <a:chExt cx="1544562" cy="2527567"/>
          </a:xfrm>
          <a:effectLst>
            <a:outerShdw blurRad="50800" dist="38100" dir="2700000" algn="tl" rotWithShape="0">
              <a:prstClr val="black">
                <a:alpha val="40000"/>
              </a:prstClr>
            </a:outerShdw>
          </a:effectLst>
        </p:grpSpPr>
        <p:grpSp>
          <p:nvGrpSpPr>
            <p:cNvPr id="42" name="Group 41">
              <a:extLst>
                <a:ext uri="{FF2B5EF4-FFF2-40B4-BE49-F238E27FC236}">
                  <a16:creationId xmlns:a16="http://schemas.microsoft.com/office/drawing/2014/main" id="{7CF1E420-0E6D-A9B6-1286-F19779B8452C}"/>
                </a:ext>
              </a:extLst>
            </p:cNvPr>
            <p:cNvGrpSpPr/>
            <p:nvPr/>
          </p:nvGrpSpPr>
          <p:grpSpPr>
            <a:xfrm>
              <a:off x="2363182" y="1944689"/>
              <a:ext cx="1524983" cy="2527567"/>
              <a:chOff x="5235046" y="3145021"/>
              <a:chExt cx="860954" cy="1426979"/>
            </a:xfrm>
          </p:grpSpPr>
          <p:sp>
            <p:nvSpPr>
              <p:cNvPr id="52" name="Rounded Rectangle 51">
                <a:extLst>
                  <a:ext uri="{FF2B5EF4-FFF2-40B4-BE49-F238E27FC236}">
                    <a16:creationId xmlns:a16="http://schemas.microsoft.com/office/drawing/2014/main" id="{C40011DE-6231-672C-B222-F6ACEA0B2927}"/>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ardrop 59">
                <a:extLst>
                  <a:ext uri="{FF2B5EF4-FFF2-40B4-BE49-F238E27FC236}">
                    <a16:creationId xmlns:a16="http://schemas.microsoft.com/office/drawing/2014/main" id="{F066F81E-F6D5-427E-CF7A-55D1988BCA74}"/>
                  </a:ext>
                </a:extLst>
              </p:cNvPr>
              <p:cNvSpPr/>
              <p:nvPr/>
            </p:nvSpPr>
            <p:spPr>
              <a:xfrm>
                <a:off x="5360722" y="3271951"/>
                <a:ext cx="609601" cy="586560"/>
              </a:xfrm>
              <a:prstGeom prst="teardrop">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i="1" dirty="0"/>
                  <a:t>?</a:t>
                </a:r>
              </a:p>
            </p:txBody>
          </p:sp>
        </p:grpSp>
        <p:sp>
          <p:nvSpPr>
            <p:cNvPr id="50" name="TextBox 49">
              <a:extLst>
                <a:ext uri="{FF2B5EF4-FFF2-40B4-BE49-F238E27FC236}">
                  <a16:creationId xmlns:a16="http://schemas.microsoft.com/office/drawing/2014/main" id="{3FAD8E14-6266-9805-05A0-B8E8C3957AC9}"/>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Professor </a:t>
              </a:r>
            </a:p>
            <a:p>
              <a:pPr>
                <a:lnSpc>
                  <a:spcPts val="1960"/>
                </a:lnSpc>
              </a:pPr>
              <a:r>
                <a:rPr lang="en-US" b="1" dirty="0"/>
                <a:t>Doe</a:t>
              </a:r>
            </a:p>
          </p:txBody>
        </p:sp>
        <p:sp>
          <p:nvSpPr>
            <p:cNvPr id="51" name="TextBox 50">
              <a:extLst>
                <a:ext uri="{FF2B5EF4-FFF2-40B4-BE49-F238E27FC236}">
                  <a16:creationId xmlns:a16="http://schemas.microsoft.com/office/drawing/2014/main" id="{3F8DA30F-68EC-72D1-88B1-7657385B1540}"/>
                </a:ext>
              </a:extLst>
            </p:cNvPr>
            <p:cNvSpPr txBox="1"/>
            <p:nvPr/>
          </p:nvSpPr>
          <p:spPr>
            <a:xfrm>
              <a:off x="2382761" y="3845157"/>
              <a:ext cx="1524983" cy="595291"/>
            </a:xfrm>
            <a:prstGeom prst="rect">
              <a:avLst/>
            </a:prstGeom>
            <a:noFill/>
          </p:spPr>
          <p:txBody>
            <a:bodyPr wrap="square" rtlCol="0">
              <a:spAutoFit/>
            </a:bodyPr>
            <a:lstStyle/>
            <a:p>
              <a:pPr algn="ctr">
                <a:lnSpc>
                  <a:spcPts val="1960"/>
                </a:lnSpc>
              </a:pPr>
              <a:r>
                <a:rPr lang="en-US" sz="1600" dirty="0"/>
                <a:t>University Unknown</a:t>
              </a:r>
              <a:endParaRPr lang="en-US" sz="1400" dirty="0"/>
            </a:p>
          </p:txBody>
        </p:sp>
      </p:grpSp>
      <p:grpSp>
        <p:nvGrpSpPr>
          <p:cNvPr id="62" name="Group 61">
            <a:extLst>
              <a:ext uri="{FF2B5EF4-FFF2-40B4-BE49-F238E27FC236}">
                <a16:creationId xmlns:a16="http://schemas.microsoft.com/office/drawing/2014/main" id="{65611533-91A2-EF0B-98FB-F3EE55EE78E3}"/>
              </a:ext>
            </a:extLst>
          </p:cNvPr>
          <p:cNvGrpSpPr/>
          <p:nvPr/>
        </p:nvGrpSpPr>
        <p:grpSpPr>
          <a:xfrm>
            <a:off x="2900691" y="1234437"/>
            <a:ext cx="1544562" cy="2527567"/>
            <a:chOff x="2363182" y="1944689"/>
            <a:chExt cx="1544562" cy="2527567"/>
          </a:xfrm>
          <a:effectLst>
            <a:outerShdw blurRad="50800" dist="38100" dir="2700000" algn="tl" rotWithShape="0">
              <a:prstClr val="black">
                <a:alpha val="40000"/>
              </a:prstClr>
            </a:outerShdw>
          </a:effectLst>
        </p:grpSpPr>
        <p:grpSp>
          <p:nvGrpSpPr>
            <p:cNvPr id="63" name="Group 62">
              <a:extLst>
                <a:ext uri="{FF2B5EF4-FFF2-40B4-BE49-F238E27FC236}">
                  <a16:creationId xmlns:a16="http://schemas.microsoft.com/office/drawing/2014/main" id="{AE4C2AD0-05B1-D92B-3058-8FC0BEE9B81F}"/>
                </a:ext>
              </a:extLst>
            </p:cNvPr>
            <p:cNvGrpSpPr/>
            <p:nvPr/>
          </p:nvGrpSpPr>
          <p:grpSpPr>
            <a:xfrm>
              <a:off x="2363182" y="1944689"/>
              <a:ext cx="1524983" cy="2527567"/>
              <a:chOff x="5235046" y="3145021"/>
              <a:chExt cx="860954" cy="1426979"/>
            </a:xfrm>
          </p:grpSpPr>
          <p:sp>
            <p:nvSpPr>
              <p:cNvPr id="92" name="Rounded Rectangle 91">
                <a:extLst>
                  <a:ext uri="{FF2B5EF4-FFF2-40B4-BE49-F238E27FC236}">
                    <a16:creationId xmlns:a16="http://schemas.microsoft.com/office/drawing/2014/main" id="{047A6F0A-1084-8D5F-F7BE-9D199F641FE4}"/>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ardrop 92">
                <a:extLst>
                  <a:ext uri="{FF2B5EF4-FFF2-40B4-BE49-F238E27FC236}">
                    <a16:creationId xmlns:a16="http://schemas.microsoft.com/office/drawing/2014/main" id="{9EE8C14D-A7F1-ACF5-4FAA-DDE90F2288FA}"/>
                  </a:ext>
                </a:extLst>
              </p:cNvPr>
              <p:cNvSpPr/>
              <p:nvPr/>
            </p:nvSpPr>
            <p:spPr>
              <a:xfrm>
                <a:off x="5360722" y="3271951"/>
                <a:ext cx="609601" cy="586560"/>
              </a:xfrm>
              <a:prstGeom prst="teardrop">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i="1" dirty="0"/>
                  <a:t>?</a:t>
                </a:r>
              </a:p>
            </p:txBody>
          </p:sp>
        </p:grpSp>
        <p:sp>
          <p:nvSpPr>
            <p:cNvPr id="90" name="TextBox 89">
              <a:extLst>
                <a:ext uri="{FF2B5EF4-FFF2-40B4-BE49-F238E27FC236}">
                  <a16:creationId xmlns:a16="http://schemas.microsoft.com/office/drawing/2014/main" id="{344BD730-128A-3FFF-DD56-4F34CC1D6095}"/>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Professor </a:t>
              </a:r>
            </a:p>
            <a:p>
              <a:pPr>
                <a:lnSpc>
                  <a:spcPts val="1960"/>
                </a:lnSpc>
              </a:pPr>
              <a:r>
                <a:rPr lang="en-US" b="1" dirty="0"/>
                <a:t>Doe</a:t>
              </a:r>
            </a:p>
          </p:txBody>
        </p:sp>
        <p:sp>
          <p:nvSpPr>
            <p:cNvPr id="91" name="TextBox 90">
              <a:extLst>
                <a:ext uri="{FF2B5EF4-FFF2-40B4-BE49-F238E27FC236}">
                  <a16:creationId xmlns:a16="http://schemas.microsoft.com/office/drawing/2014/main" id="{7A48B449-ADF5-8D16-41D0-60AA6DEE41FC}"/>
                </a:ext>
              </a:extLst>
            </p:cNvPr>
            <p:cNvSpPr txBox="1"/>
            <p:nvPr/>
          </p:nvSpPr>
          <p:spPr>
            <a:xfrm>
              <a:off x="2382761" y="3845157"/>
              <a:ext cx="1524983" cy="595291"/>
            </a:xfrm>
            <a:prstGeom prst="rect">
              <a:avLst/>
            </a:prstGeom>
            <a:noFill/>
          </p:spPr>
          <p:txBody>
            <a:bodyPr wrap="square" rtlCol="0">
              <a:spAutoFit/>
            </a:bodyPr>
            <a:lstStyle/>
            <a:p>
              <a:pPr algn="ctr">
                <a:lnSpc>
                  <a:spcPts val="1960"/>
                </a:lnSpc>
              </a:pPr>
              <a:r>
                <a:rPr lang="en-US" sz="1600" dirty="0"/>
                <a:t>University Unknown</a:t>
              </a:r>
              <a:endParaRPr lang="en-US" sz="1400" dirty="0"/>
            </a:p>
          </p:txBody>
        </p:sp>
      </p:grpSp>
      <p:grpSp>
        <p:nvGrpSpPr>
          <p:cNvPr id="94" name="Group 93">
            <a:extLst>
              <a:ext uri="{FF2B5EF4-FFF2-40B4-BE49-F238E27FC236}">
                <a16:creationId xmlns:a16="http://schemas.microsoft.com/office/drawing/2014/main" id="{576441EA-956C-8965-FD0C-98158F10A72B}"/>
              </a:ext>
            </a:extLst>
          </p:cNvPr>
          <p:cNvGrpSpPr/>
          <p:nvPr/>
        </p:nvGrpSpPr>
        <p:grpSpPr>
          <a:xfrm>
            <a:off x="5323719" y="1222273"/>
            <a:ext cx="1544562" cy="2527567"/>
            <a:chOff x="2363182" y="1944689"/>
            <a:chExt cx="1544562" cy="2527567"/>
          </a:xfrm>
          <a:effectLst>
            <a:outerShdw blurRad="50800" dist="38100" dir="2700000" algn="tl" rotWithShape="0">
              <a:prstClr val="black">
                <a:alpha val="40000"/>
              </a:prstClr>
            </a:outerShdw>
          </a:effectLst>
        </p:grpSpPr>
        <p:grpSp>
          <p:nvGrpSpPr>
            <p:cNvPr id="95" name="Group 94">
              <a:extLst>
                <a:ext uri="{FF2B5EF4-FFF2-40B4-BE49-F238E27FC236}">
                  <a16:creationId xmlns:a16="http://schemas.microsoft.com/office/drawing/2014/main" id="{0FB1EF0C-0C75-BA97-CB00-3679A91D73A2}"/>
                </a:ext>
              </a:extLst>
            </p:cNvPr>
            <p:cNvGrpSpPr/>
            <p:nvPr/>
          </p:nvGrpSpPr>
          <p:grpSpPr>
            <a:xfrm>
              <a:off x="2363182" y="1944689"/>
              <a:ext cx="1524983" cy="2527567"/>
              <a:chOff x="5235046" y="3145021"/>
              <a:chExt cx="860954" cy="1426979"/>
            </a:xfrm>
          </p:grpSpPr>
          <p:sp>
            <p:nvSpPr>
              <p:cNvPr id="98" name="Rounded Rectangle 97">
                <a:extLst>
                  <a:ext uri="{FF2B5EF4-FFF2-40B4-BE49-F238E27FC236}">
                    <a16:creationId xmlns:a16="http://schemas.microsoft.com/office/drawing/2014/main" id="{C300B462-941E-AC50-80E5-968C26135118}"/>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ardrop 112">
                <a:extLst>
                  <a:ext uri="{FF2B5EF4-FFF2-40B4-BE49-F238E27FC236}">
                    <a16:creationId xmlns:a16="http://schemas.microsoft.com/office/drawing/2014/main" id="{3EB49535-73E0-061C-BCB0-FAFF380675F9}"/>
                  </a:ext>
                </a:extLst>
              </p:cNvPr>
              <p:cNvSpPr/>
              <p:nvPr/>
            </p:nvSpPr>
            <p:spPr>
              <a:xfrm>
                <a:off x="5360722" y="3271951"/>
                <a:ext cx="609601" cy="586560"/>
              </a:xfrm>
              <a:prstGeom prst="teardrop">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i="1" dirty="0"/>
                  <a:t>?</a:t>
                </a:r>
              </a:p>
            </p:txBody>
          </p:sp>
        </p:grpSp>
        <p:sp>
          <p:nvSpPr>
            <p:cNvPr id="96" name="TextBox 95">
              <a:extLst>
                <a:ext uri="{FF2B5EF4-FFF2-40B4-BE49-F238E27FC236}">
                  <a16:creationId xmlns:a16="http://schemas.microsoft.com/office/drawing/2014/main" id="{DDAFF15D-8335-5CD9-F188-9A352A5C6B11}"/>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Professor </a:t>
              </a:r>
            </a:p>
            <a:p>
              <a:pPr>
                <a:lnSpc>
                  <a:spcPts val="1960"/>
                </a:lnSpc>
              </a:pPr>
              <a:r>
                <a:rPr lang="en-US" b="1" dirty="0"/>
                <a:t>Doe</a:t>
              </a:r>
            </a:p>
          </p:txBody>
        </p:sp>
        <p:sp>
          <p:nvSpPr>
            <p:cNvPr id="97" name="TextBox 96">
              <a:extLst>
                <a:ext uri="{FF2B5EF4-FFF2-40B4-BE49-F238E27FC236}">
                  <a16:creationId xmlns:a16="http://schemas.microsoft.com/office/drawing/2014/main" id="{609525A0-7BCE-29A5-CA0F-7BCD9AB8D574}"/>
                </a:ext>
              </a:extLst>
            </p:cNvPr>
            <p:cNvSpPr txBox="1"/>
            <p:nvPr/>
          </p:nvSpPr>
          <p:spPr>
            <a:xfrm>
              <a:off x="2382761" y="3845157"/>
              <a:ext cx="1524983" cy="595291"/>
            </a:xfrm>
            <a:prstGeom prst="rect">
              <a:avLst/>
            </a:prstGeom>
            <a:noFill/>
          </p:spPr>
          <p:txBody>
            <a:bodyPr wrap="square" rtlCol="0">
              <a:spAutoFit/>
            </a:bodyPr>
            <a:lstStyle/>
            <a:p>
              <a:pPr algn="ctr">
                <a:lnSpc>
                  <a:spcPts val="1960"/>
                </a:lnSpc>
              </a:pPr>
              <a:r>
                <a:rPr lang="en-US" sz="1600" dirty="0"/>
                <a:t>University Unknown</a:t>
              </a:r>
              <a:endParaRPr lang="en-US" sz="1400" dirty="0"/>
            </a:p>
          </p:txBody>
        </p:sp>
      </p:grpSp>
      <p:grpSp>
        <p:nvGrpSpPr>
          <p:cNvPr id="114" name="Group 113">
            <a:extLst>
              <a:ext uri="{FF2B5EF4-FFF2-40B4-BE49-F238E27FC236}">
                <a16:creationId xmlns:a16="http://schemas.microsoft.com/office/drawing/2014/main" id="{0D8938A3-759C-C5EA-A3D5-8988BB1A9D84}"/>
              </a:ext>
            </a:extLst>
          </p:cNvPr>
          <p:cNvGrpSpPr/>
          <p:nvPr/>
        </p:nvGrpSpPr>
        <p:grpSpPr>
          <a:xfrm>
            <a:off x="7722775" y="1155838"/>
            <a:ext cx="1544562" cy="2527567"/>
            <a:chOff x="2363182" y="1944689"/>
            <a:chExt cx="1544562" cy="2527567"/>
          </a:xfrm>
          <a:effectLst>
            <a:outerShdw blurRad="50800" dist="38100" dir="2700000" algn="tl" rotWithShape="0">
              <a:prstClr val="black">
                <a:alpha val="40000"/>
              </a:prstClr>
            </a:outerShdw>
          </a:effectLst>
        </p:grpSpPr>
        <p:grpSp>
          <p:nvGrpSpPr>
            <p:cNvPr id="115" name="Group 114">
              <a:extLst>
                <a:ext uri="{FF2B5EF4-FFF2-40B4-BE49-F238E27FC236}">
                  <a16:creationId xmlns:a16="http://schemas.microsoft.com/office/drawing/2014/main" id="{9B9FBF86-5BE4-A0BC-C4F2-CA0FED1BF3B0}"/>
                </a:ext>
              </a:extLst>
            </p:cNvPr>
            <p:cNvGrpSpPr/>
            <p:nvPr/>
          </p:nvGrpSpPr>
          <p:grpSpPr>
            <a:xfrm>
              <a:off x="2363182" y="1944689"/>
              <a:ext cx="1524983" cy="2527567"/>
              <a:chOff x="5235046" y="3145021"/>
              <a:chExt cx="860954" cy="1426979"/>
            </a:xfrm>
          </p:grpSpPr>
          <p:sp>
            <p:nvSpPr>
              <p:cNvPr id="118" name="Rounded Rectangle 117">
                <a:extLst>
                  <a:ext uri="{FF2B5EF4-FFF2-40B4-BE49-F238E27FC236}">
                    <a16:creationId xmlns:a16="http://schemas.microsoft.com/office/drawing/2014/main" id="{966BB8A0-AB99-6AC7-577D-536B451A4B7A}"/>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eardrop 118">
                <a:extLst>
                  <a:ext uri="{FF2B5EF4-FFF2-40B4-BE49-F238E27FC236}">
                    <a16:creationId xmlns:a16="http://schemas.microsoft.com/office/drawing/2014/main" id="{A403606A-DEAE-4A7E-7BB0-42763D214633}"/>
                  </a:ext>
                </a:extLst>
              </p:cNvPr>
              <p:cNvSpPr/>
              <p:nvPr/>
            </p:nvSpPr>
            <p:spPr>
              <a:xfrm>
                <a:off x="5360722" y="3271951"/>
                <a:ext cx="609601" cy="586560"/>
              </a:xfrm>
              <a:prstGeom prst="teardrop">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i="1" dirty="0"/>
                  <a:t>?</a:t>
                </a:r>
              </a:p>
            </p:txBody>
          </p:sp>
        </p:grpSp>
        <p:sp>
          <p:nvSpPr>
            <p:cNvPr id="116" name="TextBox 115">
              <a:extLst>
                <a:ext uri="{FF2B5EF4-FFF2-40B4-BE49-F238E27FC236}">
                  <a16:creationId xmlns:a16="http://schemas.microsoft.com/office/drawing/2014/main" id="{755D8F72-605C-A4A1-8E21-F1AC975211AA}"/>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Professor </a:t>
              </a:r>
            </a:p>
            <a:p>
              <a:pPr>
                <a:lnSpc>
                  <a:spcPts val="1960"/>
                </a:lnSpc>
              </a:pPr>
              <a:r>
                <a:rPr lang="en-US" b="1" dirty="0"/>
                <a:t>Doe</a:t>
              </a:r>
            </a:p>
          </p:txBody>
        </p:sp>
        <p:sp>
          <p:nvSpPr>
            <p:cNvPr id="117" name="TextBox 116">
              <a:extLst>
                <a:ext uri="{FF2B5EF4-FFF2-40B4-BE49-F238E27FC236}">
                  <a16:creationId xmlns:a16="http://schemas.microsoft.com/office/drawing/2014/main" id="{74A18ACE-6888-B7A1-8B5D-CC4B10E2E53A}"/>
                </a:ext>
              </a:extLst>
            </p:cNvPr>
            <p:cNvSpPr txBox="1"/>
            <p:nvPr/>
          </p:nvSpPr>
          <p:spPr>
            <a:xfrm>
              <a:off x="2382761" y="3845157"/>
              <a:ext cx="1524983" cy="595291"/>
            </a:xfrm>
            <a:prstGeom prst="rect">
              <a:avLst/>
            </a:prstGeom>
            <a:noFill/>
          </p:spPr>
          <p:txBody>
            <a:bodyPr wrap="square" rtlCol="0">
              <a:spAutoFit/>
            </a:bodyPr>
            <a:lstStyle/>
            <a:p>
              <a:pPr algn="ctr">
                <a:lnSpc>
                  <a:spcPts val="1960"/>
                </a:lnSpc>
              </a:pPr>
              <a:r>
                <a:rPr lang="en-US" sz="1600" dirty="0"/>
                <a:t>University Unknown</a:t>
              </a:r>
              <a:endParaRPr lang="en-US" sz="1400" dirty="0"/>
            </a:p>
          </p:txBody>
        </p:sp>
      </p:grpSp>
      <p:grpSp>
        <p:nvGrpSpPr>
          <p:cNvPr id="120" name="Group 119">
            <a:extLst>
              <a:ext uri="{FF2B5EF4-FFF2-40B4-BE49-F238E27FC236}">
                <a16:creationId xmlns:a16="http://schemas.microsoft.com/office/drawing/2014/main" id="{A8137879-7E69-9769-CB3A-CB53DB2C26C8}"/>
              </a:ext>
            </a:extLst>
          </p:cNvPr>
          <p:cNvGrpSpPr/>
          <p:nvPr/>
        </p:nvGrpSpPr>
        <p:grpSpPr>
          <a:xfrm>
            <a:off x="10131810" y="1159712"/>
            <a:ext cx="1544562" cy="2527567"/>
            <a:chOff x="2363182" y="1944689"/>
            <a:chExt cx="1544562" cy="2527567"/>
          </a:xfrm>
          <a:effectLst>
            <a:outerShdw blurRad="50800" dist="38100" dir="2700000" algn="tl" rotWithShape="0">
              <a:prstClr val="black">
                <a:alpha val="40000"/>
              </a:prstClr>
            </a:outerShdw>
          </a:effectLst>
        </p:grpSpPr>
        <p:grpSp>
          <p:nvGrpSpPr>
            <p:cNvPr id="121" name="Group 120">
              <a:extLst>
                <a:ext uri="{FF2B5EF4-FFF2-40B4-BE49-F238E27FC236}">
                  <a16:creationId xmlns:a16="http://schemas.microsoft.com/office/drawing/2014/main" id="{E95EFFB4-E8D1-EABB-32D7-8511BBEF048F}"/>
                </a:ext>
              </a:extLst>
            </p:cNvPr>
            <p:cNvGrpSpPr/>
            <p:nvPr/>
          </p:nvGrpSpPr>
          <p:grpSpPr>
            <a:xfrm>
              <a:off x="2363182" y="1944689"/>
              <a:ext cx="1524983" cy="2527567"/>
              <a:chOff x="5235046" y="3145021"/>
              <a:chExt cx="860954" cy="1426979"/>
            </a:xfrm>
          </p:grpSpPr>
          <p:sp>
            <p:nvSpPr>
              <p:cNvPr id="124" name="Rounded Rectangle 123">
                <a:extLst>
                  <a:ext uri="{FF2B5EF4-FFF2-40B4-BE49-F238E27FC236}">
                    <a16:creationId xmlns:a16="http://schemas.microsoft.com/office/drawing/2014/main" id="{65CCED35-7B7D-68E2-B719-C0CBA8C22927}"/>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ardrop 124">
                <a:extLst>
                  <a:ext uri="{FF2B5EF4-FFF2-40B4-BE49-F238E27FC236}">
                    <a16:creationId xmlns:a16="http://schemas.microsoft.com/office/drawing/2014/main" id="{1473A1D8-8D08-2052-943C-D92E5AA6CADE}"/>
                  </a:ext>
                </a:extLst>
              </p:cNvPr>
              <p:cNvSpPr/>
              <p:nvPr/>
            </p:nvSpPr>
            <p:spPr>
              <a:xfrm>
                <a:off x="5360722" y="3271951"/>
                <a:ext cx="609601" cy="586560"/>
              </a:xfrm>
              <a:prstGeom prst="teardrop">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i="1" dirty="0"/>
                  <a:t>?</a:t>
                </a:r>
              </a:p>
            </p:txBody>
          </p:sp>
        </p:grpSp>
        <p:sp>
          <p:nvSpPr>
            <p:cNvPr id="122" name="TextBox 121">
              <a:extLst>
                <a:ext uri="{FF2B5EF4-FFF2-40B4-BE49-F238E27FC236}">
                  <a16:creationId xmlns:a16="http://schemas.microsoft.com/office/drawing/2014/main" id="{CADBCA8B-B29B-0B65-003D-BAB979845EC6}"/>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Professor </a:t>
              </a:r>
            </a:p>
            <a:p>
              <a:pPr>
                <a:lnSpc>
                  <a:spcPts val="1960"/>
                </a:lnSpc>
              </a:pPr>
              <a:r>
                <a:rPr lang="en-US" b="1" dirty="0"/>
                <a:t>Doe</a:t>
              </a:r>
            </a:p>
          </p:txBody>
        </p:sp>
        <p:sp>
          <p:nvSpPr>
            <p:cNvPr id="123" name="TextBox 122">
              <a:extLst>
                <a:ext uri="{FF2B5EF4-FFF2-40B4-BE49-F238E27FC236}">
                  <a16:creationId xmlns:a16="http://schemas.microsoft.com/office/drawing/2014/main" id="{EE826375-1763-3717-6061-0F922F457254}"/>
                </a:ext>
              </a:extLst>
            </p:cNvPr>
            <p:cNvSpPr txBox="1"/>
            <p:nvPr/>
          </p:nvSpPr>
          <p:spPr>
            <a:xfrm>
              <a:off x="2382761" y="3845157"/>
              <a:ext cx="1524983" cy="595291"/>
            </a:xfrm>
            <a:prstGeom prst="rect">
              <a:avLst/>
            </a:prstGeom>
            <a:noFill/>
          </p:spPr>
          <p:txBody>
            <a:bodyPr wrap="square" rtlCol="0">
              <a:spAutoFit/>
            </a:bodyPr>
            <a:lstStyle/>
            <a:p>
              <a:pPr algn="ctr">
                <a:lnSpc>
                  <a:spcPts val="1960"/>
                </a:lnSpc>
              </a:pPr>
              <a:r>
                <a:rPr lang="en-US" sz="1600" dirty="0"/>
                <a:t>University Unknown</a:t>
              </a:r>
              <a:endParaRPr lang="en-US" sz="1400" dirty="0"/>
            </a:p>
          </p:txBody>
        </p:sp>
      </p:grpSp>
      <p:grpSp>
        <p:nvGrpSpPr>
          <p:cNvPr id="64" name="Group 63">
            <a:extLst>
              <a:ext uri="{FF2B5EF4-FFF2-40B4-BE49-F238E27FC236}">
                <a16:creationId xmlns:a16="http://schemas.microsoft.com/office/drawing/2014/main" id="{9A929FC5-2BDF-6D88-61DB-AB505F8846B4}"/>
              </a:ext>
            </a:extLst>
          </p:cNvPr>
          <p:cNvGrpSpPr/>
          <p:nvPr/>
        </p:nvGrpSpPr>
        <p:grpSpPr>
          <a:xfrm>
            <a:off x="480475" y="1297867"/>
            <a:ext cx="1524983" cy="2527567"/>
            <a:chOff x="2363182" y="1944689"/>
            <a:chExt cx="1524983" cy="2527567"/>
          </a:xfrm>
          <a:effectLst>
            <a:outerShdw blurRad="50800" dist="38100" dir="2700000" algn="tl" rotWithShape="0">
              <a:prstClr val="black">
                <a:alpha val="40000"/>
              </a:prstClr>
            </a:outerShdw>
          </a:effectLst>
        </p:grpSpPr>
        <p:grpSp>
          <p:nvGrpSpPr>
            <p:cNvPr id="65" name="Group 64">
              <a:extLst>
                <a:ext uri="{FF2B5EF4-FFF2-40B4-BE49-F238E27FC236}">
                  <a16:creationId xmlns:a16="http://schemas.microsoft.com/office/drawing/2014/main" id="{137E9956-EA12-8F97-3E11-1ABB46D2A2C6}"/>
                </a:ext>
              </a:extLst>
            </p:cNvPr>
            <p:cNvGrpSpPr/>
            <p:nvPr/>
          </p:nvGrpSpPr>
          <p:grpSpPr>
            <a:xfrm>
              <a:off x="2363182" y="1944689"/>
              <a:ext cx="1524983" cy="2527567"/>
              <a:chOff x="5235046" y="3145021"/>
              <a:chExt cx="860954" cy="1426979"/>
            </a:xfrm>
          </p:grpSpPr>
          <p:sp>
            <p:nvSpPr>
              <p:cNvPr id="68" name="Rounded Rectangle 67">
                <a:extLst>
                  <a:ext uri="{FF2B5EF4-FFF2-40B4-BE49-F238E27FC236}">
                    <a16:creationId xmlns:a16="http://schemas.microsoft.com/office/drawing/2014/main" id="{82F8505D-F3B8-0EDA-ED4E-5DC02A9E6113}"/>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ardrop 68">
                <a:extLst>
                  <a:ext uri="{FF2B5EF4-FFF2-40B4-BE49-F238E27FC236}">
                    <a16:creationId xmlns:a16="http://schemas.microsoft.com/office/drawing/2014/main" id="{EBCF3323-FFAF-A3FD-770D-E799C3F702AA}"/>
                  </a:ext>
                </a:extLst>
              </p:cNvPr>
              <p:cNvSpPr/>
              <p:nvPr/>
            </p:nvSpPr>
            <p:spPr>
              <a:xfrm>
                <a:off x="5360722" y="3271951"/>
                <a:ext cx="609601" cy="586560"/>
              </a:xfrm>
              <a:prstGeom prst="teardrop">
                <a:avLst/>
              </a:prstGeom>
              <a:blipFill>
                <a:blip r:embed="rId11"/>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TextBox 65">
              <a:extLst>
                <a:ext uri="{FF2B5EF4-FFF2-40B4-BE49-F238E27FC236}">
                  <a16:creationId xmlns:a16="http://schemas.microsoft.com/office/drawing/2014/main" id="{AB30128C-94FF-5D6A-D492-C3CF61EE5398}"/>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Ernest </a:t>
              </a:r>
            </a:p>
            <a:p>
              <a:pPr>
                <a:lnSpc>
                  <a:spcPts val="1960"/>
                </a:lnSpc>
              </a:pPr>
              <a:r>
                <a:rPr lang="en-US" b="1" dirty="0"/>
                <a:t>Rutherford</a:t>
              </a:r>
            </a:p>
          </p:txBody>
        </p:sp>
        <p:sp>
          <p:nvSpPr>
            <p:cNvPr id="67" name="TextBox 66">
              <a:extLst>
                <a:ext uri="{FF2B5EF4-FFF2-40B4-BE49-F238E27FC236}">
                  <a16:creationId xmlns:a16="http://schemas.microsoft.com/office/drawing/2014/main" id="{1C26426D-C46D-B319-6EB8-FAE5C206DE01}"/>
                </a:ext>
              </a:extLst>
            </p:cNvPr>
            <p:cNvSpPr txBox="1"/>
            <p:nvPr/>
          </p:nvSpPr>
          <p:spPr>
            <a:xfrm>
              <a:off x="2363182" y="3991267"/>
              <a:ext cx="1524983" cy="338811"/>
            </a:xfrm>
            <a:prstGeom prst="rect">
              <a:avLst/>
            </a:prstGeom>
            <a:noFill/>
          </p:spPr>
          <p:txBody>
            <a:bodyPr wrap="square" rtlCol="0">
              <a:spAutoFit/>
            </a:bodyPr>
            <a:lstStyle/>
            <a:p>
              <a:pPr algn="ctr">
                <a:lnSpc>
                  <a:spcPts val="1960"/>
                </a:lnSpc>
              </a:pPr>
              <a:r>
                <a:rPr lang="en-US" sz="1600" dirty="0"/>
                <a:t>Cambridge</a:t>
              </a:r>
              <a:endParaRPr lang="en-US" sz="1400" dirty="0"/>
            </a:p>
          </p:txBody>
        </p:sp>
      </p:grpSp>
      <p:grpSp>
        <p:nvGrpSpPr>
          <p:cNvPr id="70" name="Group 69">
            <a:extLst>
              <a:ext uri="{FF2B5EF4-FFF2-40B4-BE49-F238E27FC236}">
                <a16:creationId xmlns:a16="http://schemas.microsoft.com/office/drawing/2014/main" id="{A87B13AA-87F5-2BF6-095D-FF62CDB389BF}"/>
              </a:ext>
            </a:extLst>
          </p:cNvPr>
          <p:cNvGrpSpPr/>
          <p:nvPr/>
        </p:nvGrpSpPr>
        <p:grpSpPr>
          <a:xfrm>
            <a:off x="10131810" y="1160623"/>
            <a:ext cx="1524983" cy="2527567"/>
            <a:chOff x="2363182" y="1944689"/>
            <a:chExt cx="1524983" cy="2527567"/>
          </a:xfrm>
          <a:effectLst>
            <a:outerShdw blurRad="50800" dist="38100" dir="2700000" algn="tl" rotWithShape="0">
              <a:prstClr val="black">
                <a:alpha val="40000"/>
              </a:prstClr>
            </a:outerShdw>
          </a:effectLst>
        </p:grpSpPr>
        <p:grpSp>
          <p:nvGrpSpPr>
            <p:cNvPr id="71" name="Group 70">
              <a:extLst>
                <a:ext uri="{FF2B5EF4-FFF2-40B4-BE49-F238E27FC236}">
                  <a16:creationId xmlns:a16="http://schemas.microsoft.com/office/drawing/2014/main" id="{FD2C0EF8-8082-74DF-191C-DC21BE83EDE7}"/>
                </a:ext>
              </a:extLst>
            </p:cNvPr>
            <p:cNvGrpSpPr/>
            <p:nvPr/>
          </p:nvGrpSpPr>
          <p:grpSpPr>
            <a:xfrm>
              <a:off x="2363182" y="1944689"/>
              <a:ext cx="1524983" cy="2527567"/>
              <a:chOff x="5235046" y="3145021"/>
              <a:chExt cx="860954" cy="1426979"/>
            </a:xfrm>
          </p:grpSpPr>
          <p:sp>
            <p:nvSpPr>
              <p:cNvPr id="74" name="Rounded Rectangle 73">
                <a:extLst>
                  <a:ext uri="{FF2B5EF4-FFF2-40B4-BE49-F238E27FC236}">
                    <a16:creationId xmlns:a16="http://schemas.microsoft.com/office/drawing/2014/main" id="{522DBF83-9493-4828-1014-7E5AD3F08CDE}"/>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ardrop 74">
                <a:extLst>
                  <a:ext uri="{FF2B5EF4-FFF2-40B4-BE49-F238E27FC236}">
                    <a16:creationId xmlns:a16="http://schemas.microsoft.com/office/drawing/2014/main" id="{2D2BE800-4E66-E362-38F9-105E1D7E93AA}"/>
                  </a:ext>
                </a:extLst>
              </p:cNvPr>
              <p:cNvSpPr/>
              <p:nvPr/>
            </p:nvSpPr>
            <p:spPr>
              <a:xfrm>
                <a:off x="5360722" y="3271951"/>
                <a:ext cx="609601" cy="586560"/>
              </a:xfrm>
              <a:prstGeom prst="teardrop">
                <a:avLst/>
              </a:prstGeom>
              <a:blipFill>
                <a:blip r:embed="rId11"/>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BF266B0A-D0AB-DB58-2408-E2192B3BEC56}"/>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Ernest </a:t>
              </a:r>
            </a:p>
            <a:p>
              <a:pPr>
                <a:lnSpc>
                  <a:spcPts val="1960"/>
                </a:lnSpc>
              </a:pPr>
              <a:r>
                <a:rPr lang="en-US" b="1" dirty="0"/>
                <a:t>Rutherford</a:t>
              </a:r>
            </a:p>
          </p:txBody>
        </p:sp>
        <p:sp>
          <p:nvSpPr>
            <p:cNvPr id="73" name="TextBox 72">
              <a:extLst>
                <a:ext uri="{FF2B5EF4-FFF2-40B4-BE49-F238E27FC236}">
                  <a16:creationId xmlns:a16="http://schemas.microsoft.com/office/drawing/2014/main" id="{E7BA624A-A39F-3024-DEEF-E5B792309BCF}"/>
                </a:ext>
              </a:extLst>
            </p:cNvPr>
            <p:cNvSpPr txBox="1"/>
            <p:nvPr/>
          </p:nvSpPr>
          <p:spPr>
            <a:xfrm>
              <a:off x="2363182" y="3991267"/>
              <a:ext cx="1524983" cy="338811"/>
            </a:xfrm>
            <a:prstGeom prst="rect">
              <a:avLst/>
            </a:prstGeom>
            <a:noFill/>
          </p:spPr>
          <p:txBody>
            <a:bodyPr wrap="square" rtlCol="0">
              <a:spAutoFit/>
            </a:bodyPr>
            <a:lstStyle/>
            <a:p>
              <a:pPr algn="ctr">
                <a:lnSpc>
                  <a:spcPts val="1960"/>
                </a:lnSpc>
              </a:pPr>
              <a:r>
                <a:rPr lang="en-US" sz="1600" dirty="0"/>
                <a:t>Cambridge</a:t>
              </a:r>
              <a:endParaRPr lang="en-US" sz="1400" dirty="0"/>
            </a:p>
          </p:txBody>
        </p:sp>
      </p:grpSp>
      <p:grpSp>
        <p:nvGrpSpPr>
          <p:cNvPr id="83" name="Group 82">
            <a:extLst>
              <a:ext uri="{FF2B5EF4-FFF2-40B4-BE49-F238E27FC236}">
                <a16:creationId xmlns:a16="http://schemas.microsoft.com/office/drawing/2014/main" id="{A722E81B-7228-8736-7ABA-26089288BC2E}"/>
              </a:ext>
            </a:extLst>
          </p:cNvPr>
          <p:cNvGrpSpPr/>
          <p:nvPr/>
        </p:nvGrpSpPr>
        <p:grpSpPr>
          <a:xfrm>
            <a:off x="5315779" y="1213030"/>
            <a:ext cx="1524985" cy="2527567"/>
            <a:chOff x="10418076" y="168000"/>
            <a:chExt cx="1524985" cy="2527567"/>
          </a:xfrm>
          <a:effectLst>
            <a:outerShdw blurRad="50800" dist="38100" dir="2700000" algn="tl" rotWithShape="0">
              <a:prstClr val="black">
                <a:alpha val="40000"/>
              </a:prstClr>
            </a:outerShdw>
          </a:effectLst>
        </p:grpSpPr>
        <p:grpSp>
          <p:nvGrpSpPr>
            <p:cNvPr id="84" name="Group 83">
              <a:extLst>
                <a:ext uri="{FF2B5EF4-FFF2-40B4-BE49-F238E27FC236}">
                  <a16:creationId xmlns:a16="http://schemas.microsoft.com/office/drawing/2014/main" id="{72BA85A2-C3EF-DCE6-F953-E413CD356E94}"/>
                </a:ext>
              </a:extLst>
            </p:cNvPr>
            <p:cNvGrpSpPr/>
            <p:nvPr/>
          </p:nvGrpSpPr>
          <p:grpSpPr>
            <a:xfrm>
              <a:off x="10418076" y="168000"/>
              <a:ext cx="1524985" cy="2527567"/>
              <a:chOff x="2363180" y="1944689"/>
              <a:chExt cx="1524985" cy="2527567"/>
            </a:xfrm>
          </p:grpSpPr>
          <p:grpSp>
            <p:nvGrpSpPr>
              <p:cNvPr id="86" name="Group 85">
                <a:extLst>
                  <a:ext uri="{FF2B5EF4-FFF2-40B4-BE49-F238E27FC236}">
                    <a16:creationId xmlns:a16="http://schemas.microsoft.com/office/drawing/2014/main" id="{5DAED1AF-37AB-AA9D-AB14-9DD454FA2ED9}"/>
                  </a:ext>
                </a:extLst>
              </p:cNvPr>
              <p:cNvGrpSpPr/>
              <p:nvPr/>
            </p:nvGrpSpPr>
            <p:grpSpPr>
              <a:xfrm>
                <a:off x="2363182" y="1944689"/>
                <a:ext cx="1524983" cy="2527567"/>
                <a:chOff x="5235046" y="3145021"/>
                <a:chExt cx="860954" cy="1426979"/>
              </a:xfrm>
            </p:grpSpPr>
            <p:sp>
              <p:nvSpPr>
                <p:cNvPr id="88" name="Rounded Rectangle 87">
                  <a:extLst>
                    <a:ext uri="{FF2B5EF4-FFF2-40B4-BE49-F238E27FC236}">
                      <a16:creationId xmlns:a16="http://schemas.microsoft.com/office/drawing/2014/main" id="{4077DD15-B140-7102-1935-48CEC3A9D369}"/>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ardrop 88">
                  <a:extLst>
                    <a:ext uri="{FF2B5EF4-FFF2-40B4-BE49-F238E27FC236}">
                      <a16:creationId xmlns:a16="http://schemas.microsoft.com/office/drawing/2014/main" id="{3AB43E5C-C397-37C4-7B69-C5ADC993CC04}"/>
                    </a:ext>
                  </a:extLst>
                </p:cNvPr>
                <p:cNvSpPr/>
                <p:nvPr/>
              </p:nvSpPr>
              <p:spPr>
                <a:xfrm>
                  <a:off x="5360722" y="3271951"/>
                  <a:ext cx="609601" cy="586560"/>
                </a:xfrm>
                <a:prstGeom prst="teardrop">
                  <a:avLst/>
                </a:prstGeom>
                <a:blipFill>
                  <a:blip r:embed="rId12"/>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0305B1F5-A3BE-E59F-3979-F5EB46523E4D}"/>
                  </a:ext>
                </a:extLst>
              </p:cNvPr>
              <p:cNvSpPr txBox="1"/>
              <p:nvPr/>
            </p:nvSpPr>
            <p:spPr>
              <a:xfrm>
                <a:off x="2363180" y="3237064"/>
                <a:ext cx="1524985" cy="605294"/>
              </a:xfrm>
              <a:prstGeom prst="rect">
                <a:avLst/>
              </a:prstGeom>
              <a:noFill/>
            </p:spPr>
            <p:txBody>
              <a:bodyPr wrap="square" rtlCol="0">
                <a:spAutoFit/>
              </a:bodyPr>
              <a:lstStyle/>
              <a:p>
                <a:pPr>
                  <a:lnSpc>
                    <a:spcPts val="1960"/>
                  </a:lnSpc>
                </a:pPr>
                <a:r>
                  <a:rPr lang="en-US" dirty="0"/>
                  <a:t>Justus von</a:t>
                </a:r>
                <a:endParaRPr lang="en-US" sz="1600" dirty="0"/>
              </a:p>
              <a:p>
                <a:pPr>
                  <a:lnSpc>
                    <a:spcPts val="1960"/>
                  </a:lnSpc>
                </a:pPr>
                <a:r>
                  <a:rPr lang="en-US" b="1" dirty="0"/>
                  <a:t>Liebig</a:t>
                </a:r>
              </a:p>
            </p:txBody>
          </p:sp>
        </p:grpSp>
        <p:sp>
          <p:nvSpPr>
            <p:cNvPr id="85" name="TextBox 84">
              <a:extLst>
                <a:ext uri="{FF2B5EF4-FFF2-40B4-BE49-F238E27FC236}">
                  <a16:creationId xmlns:a16="http://schemas.microsoft.com/office/drawing/2014/main" id="{1A94363E-20DE-2F07-24ED-65B47E3738B4}"/>
                </a:ext>
              </a:extLst>
            </p:cNvPr>
            <p:cNvSpPr txBox="1"/>
            <p:nvPr/>
          </p:nvSpPr>
          <p:spPr>
            <a:xfrm>
              <a:off x="10418076" y="2089460"/>
              <a:ext cx="1524983" cy="595291"/>
            </a:xfrm>
            <a:prstGeom prst="rect">
              <a:avLst/>
            </a:prstGeom>
            <a:noFill/>
          </p:spPr>
          <p:txBody>
            <a:bodyPr wrap="square" rtlCol="0">
              <a:spAutoFit/>
            </a:bodyPr>
            <a:lstStyle/>
            <a:p>
              <a:pPr algn="ctr">
                <a:lnSpc>
                  <a:spcPts val="1960"/>
                </a:lnSpc>
              </a:pPr>
              <a:r>
                <a:rPr lang="en-US" sz="1600" dirty="0"/>
                <a:t>Universität München</a:t>
              </a:r>
            </a:p>
          </p:txBody>
        </p:sp>
      </p:grpSp>
      <p:grpSp>
        <p:nvGrpSpPr>
          <p:cNvPr id="106" name="Group 105">
            <a:extLst>
              <a:ext uri="{FF2B5EF4-FFF2-40B4-BE49-F238E27FC236}">
                <a16:creationId xmlns:a16="http://schemas.microsoft.com/office/drawing/2014/main" id="{0289D43A-C15C-530E-6C3B-F2C449EA177E}"/>
              </a:ext>
            </a:extLst>
          </p:cNvPr>
          <p:cNvGrpSpPr/>
          <p:nvPr/>
        </p:nvGrpSpPr>
        <p:grpSpPr>
          <a:xfrm>
            <a:off x="7716578" y="1160623"/>
            <a:ext cx="1565166" cy="2527567"/>
            <a:chOff x="6609376" y="149286"/>
            <a:chExt cx="1565166" cy="2527567"/>
          </a:xfrm>
          <a:effectLst>
            <a:outerShdw blurRad="50800" dist="38100" dir="2700000" algn="tl" rotWithShape="0">
              <a:prstClr val="black">
                <a:alpha val="40000"/>
              </a:prstClr>
            </a:outerShdw>
          </a:effectLst>
        </p:grpSpPr>
        <p:grpSp>
          <p:nvGrpSpPr>
            <p:cNvPr id="107" name="Group 106">
              <a:extLst>
                <a:ext uri="{FF2B5EF4-FFF2-40B4-BE49-F238E27FC236}">
                  <a16:creationId xmlns:a16="http://schemas.microsoft.com/office/drawing/2014/main" id="{5578FA63-20AD-0D43-0646-00117D2C6D64}"/>
                </a:ext>
              </a:extLst>
            </p:cNvPr>
            <p:cNvGrpSpPr/>
            <p:nvPr/>
          </p:nvGrpSpPr>
          <p:grpSpPr>
            <a:xfrm>
              <a:off x="6609376" y="149286"/>
              <a:ext cx="1524983" cy="2527567"/>
              <a:chOff x="2363182" y="1944689"/>
              <a:chExt cx="1524983" cy="2527567"/>
            </a:xfrm>
          </p:grpSpPr>
          <p:grpSp>
            <p:nvGrpSpPr>
              <p:cNvPr id="109" name="Group 108">
                <a:extLst>
                  <a:ext uri="{FF2B5EF4-FFF2-40B4-BE49-F238E27FC236}">
                    <a16:creationId xmlns:a16="http://schemas.microsoft.com/office/drawing/2014/main" id="{958014AA-F990-A200-5A29-D2DA8AC77644}"/>
                  </a:ext>
                </a:extLst>
              </p:cNvPr>
              <p:cNvGrpSpPr/>
              <p:nvPr/>
            </p:nvGrpSpPr>
            <p:grpSpPr>
              <a:xfrm>
                <a:off x="2363182" y="1944689"/>
                <a:ext cx="1524983" cy="2527567"/>
                <a:chOff x="5235046" y="3145021"/>
                <a:chExt cx="860954" cy="1426979"/>
              </a:xfrm>
            </p:grpSpPr>
            <p:sp>
              <p:nvSpPr>
                <p:cNvPr id="111" name="Rounded Rectangle 110">
                  <a:extLst>
                    <a:ext uri="{FF2B5EF4-FFF2-40B4-BE49-F238E27FC236}">
                      <a16:creationId xmlns:a16="http://schemas.microsoft.com/office/drawing/2014/main" id="{CAFCABC9-B6A5-5AF8-2F6F-34B73C10E8AF}"/>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ardrop 111">
                  <a:extLst>
                    <a:ext uri="{FF2B5EF4-FFF2-40B4-BE49-F238E27FC236}">
                      <a16:creationId xmlns:a16="http://schemas.microsoft.com/office/drawing/2014/main" id="{3FF3E863-BFB1-7563-5EEA-83E294356CB4}"/>
                    </a:ext>
                  </a:extLst>
                </p:cNvPr>
                <p:cNvSpPr/>
                <p:nvPr/>
              </p:nvSpPr>
              <p:spPr>
                <a:xfrm>
                  <a:off x="5360722" y="3271951"/>
                  <a:ext cx="609601" cy="586560"/>
                </a:xfrm>
                <a:prstGeom prst="teardrop">
                  <a:avLst/>
                </a:prstGeom>
                <a:blipFill>
                  <a:blip r:embed="rId13"/>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TextBox 109">
                <a:extLst>
                  <a:ext uri="{FF2B5EF4-FFF2-40B4-BE49-F238E27FC236}">
                    <a16:creationId xmlns:a16="http://schemas.microsoft.com/office/drawing/2014/main" id="{A990D92A-9903-E04B-9162-ABFFCB35A4F0}"/>
                  </a:ext>
                </a:extLst>
              </p:cNvPr>
              <p:cNvSpPr txBox="1"/>
              <p:nvPr/>
            </p:nvSpPr>
            <p:spPr>
              <a:xfrm>
                <a:off x="2414036" y="3237064"/>
                <a:ext cx="1474129" cy="605294"/>
              </a:xfrm>
              <a:prstGeom prst="rect">
                <a:avLst/>
              </a:prstGeom>
              <a:noFill/>
            </p:spPr>
            <p:txBody>
              <a:bodyPr wrap="square" rtlCol="0">
                <a:spAutoFit/>
              </a:bodyPr>
              <a:lstStyle/>
              <a:p>
                <a:pPr>
                  <a:lnSpc>
                    <a:spcPts val="1960"/>
                  </a:lnSpc>
                </a:pPr>
                <a:r>
                  <a:rPr lang="en-US" dirty="0"/>
                  <a:t>Robert</a:t>
                </a:r>
              </a:p>
              <a:p>
                <a:pPr>
                  <a:lnSpc>
                    <a:spcPts val="1960"/>
                  </a:lnSpc>
                </a:pPr>
                <a:r>
                  <a:rPr lang="en-US" b="1" dirty="0"/>
                  <a:t>Bunsen</a:t>
                </a:r>
              </a:p>
            </p:txBody>
          </p:sp>
        </p:grpSp>
        <p:sp>
          <p:nvSpPr>
            <p:cNvPr id="108" name="TextBox 107">
              <a:extLst>
                <a:ext uri="{FF2B5EF4-FFF2-40B4-BE49-F238E27FC236}">
                  <a16:creationId xmlns:a16="http://schemas.microsoft.com/office/drawing/2014/main" id="{DF0599D3-C3BE-6098-D754-32F12A59DA1E}"/>
                </a:ext>
              </a:extLst>
            </p:cNvPr>
            <p:cNvSpPr txBox="1"/>
            <p:nvPr/>
          </p:nvSpPr>
          <p:spPr>
            <a:xfrm>
              <a:off x="6649559" y="2064258"/>
              <a:ext cx="1524983" cy="595291"/>
            </a:xfrm>
            <a:prstGeom prst="rect">
              <a:avLst/>
            </a:prstGeom>
            <a:noFill/>
          </p:spPr>
          <p:txBody>
            <a:bodyPr wrap="square" rtlCol="0">
              <a:spAutoFit/>
            </a:bodyPr>
            <a:lstStyle/>
            <a:p>
              <a:pPr algn="ctr">
                <a:lnSpc>
                  <a:spcPts val="1960"/>
                </a:lnSpc>
              </a:pPr>
              <a:r>
                <a:rPr lang="en-US" sz="1600" dirty="0"/>
                <a:t>Universität Heidelberg</a:t>
              </a:r>
            </a:p>
          </p:txBody>
        </p:sp>
      </p:grpSp>
      <p:grpSp>
        <p:nvGrpSpPr>
          <p:cNvPr id="3" name="Group 2">
            <a:extLst>
              <a:ext uri="{FF2B5EF4-FFF2-40B4-BE49-F238E27FC236}">
                <a16:creationId xmlns:a16="http://schemas.microsoft.com/office/drawing/2014/main" id="{164E31A3-AB1F-745F-0BA9-845D1C65C26A}"/>
              </a:ext>
            </a:extLst>
          </p:cNvPr>
          <p:cNvGrpSpPr/>
          <p:nvPr/>
        </p:nvGrpSpPr>
        <p:grpSpPr>
          <a:xfrm>
            <a:off x="2896929" y="1228003"/>
            <a:ext cx="1524983" cy="2527567"/>
            <a:chOff x="2363182" y="1944689"/>
            <a:chExt cx="1524983" cy="2527567"/>
          </a:xfrm>
          <a:effectLst>
            <a:outerShdw blurRad="50800" dist="38100" dir="2700000" algn="tl" rotWithShape="0">
              <a:prstClr val="black">
                <a:alpha val="40000"/>
              </a:prstClr>
            </a:outerShdw>
          </a:effectLst>
        </p:grpSpPr>
        <p:grpSp>
          <p:nvGrpSpPr>
            <p:cNvPr id="11" name="Group 10">
              <a:extLst>
                <a:ext uri="{FF2B5EF4-FFF2-40B4-BE49-F238E27FC236}">
                  <a16:creationId xmlns:a16="http://schemas.microsoft.com/office/drawing/2014/main" id="{29375922-AB3E-8738-A820-1B2FCCA274EE}"/>
                </a:ext>
              </a:extLst>
            </p:cNvPr>
            <p:cNvGrpSpPr/>
            <p:nvPr/>
          </p:nvGrpSpPr>
          <p:grpSpPr>
            <a:xfrm>
              <a:off x="2363182" y="1944689"/>
              <a:ext cx="1524983" cy="2527567"/>
              <a:chOff x="5235046" y="3145021"/>
              <a:chExt cx="860954" cy="1426979"/>
            </a:xfrm>
          </p:grpSpPr>
          <p:sp>
            <p:nvSpPr>
              <p:cNvPr id="53" name="Rounded Rectangle 52">
                <a:extLst>
                  <a:ext uri="{FF2B5EF4-FFF2-40B4-BE49-F238E27FC236}">
                    <a16:creationId xmlns:a16="http://schemas.microsoft.com/office/drawing/2014/main" id="{87FB3EC7-8FA1-10BF-BFDC-5DDA875D9890}"/>
                  </a:ext>
                </a:extLst>
              </p:cNvPr>
              <p:cNvSpPr>
                <a:spLocks noChangeAspect="1"/>
              </p:cNvSpPr>
              <p:nvPr/>
            </p:nvSpPr>
            <p:spPr>
              <a:xfrm>
                <a:off x="5235046" y="3145021"/>
                <a:ext cx="860954" cy="1426979"/>
              </a:xfrm>
              <a:prstGeom prst="roundRect">
                <a:avLst>
                  <a:gd name="adj" fmla="val 9963"/>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ardrop 53">
                <a:extLst>
                  <a:ext uri="{FF2B5EF4-FFF2-40B4-BE49-F238E27FC236}">
                    <a16:creationId xmlns:a16="http://schemas.microsoft.com/office/drawing/2014/main" id="{667FBFAE-5374-B43B-E5E7-C075E94CA8FD}"/>
                  </a:ext>
                </a:extLst>
              </p:cNvPr>
              <p:cNvSpPr/>
              <p:nvPr/>
            </p:nvSpPr>
            <p:spPr>
              <a:xfrm>
                <a:off x="5360722" y="3271951"/>
                <a:ext cx="609601" cy="586560"/>
              </a:xfrm>
              <a:prstGeom prst="teardrop">
                <a:avLst/>
              </a:prstGeom>
              <a:blipFill>
                <a:blip r:embed="rId14"/>
                <a:stretch>
                  <a:fillRect l="-62" t="-1834" r="62" b="183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C2306732-4404-490B-CF0D-1CF0D342BA4F}"/>
                </a:ext>
              </a:extLst>
            </p:cNvPr>
            <p:cNvSpPr txBox="1"/>
            <p:nvPr/>
          </p:nvSpPr>
          <p:spPr>
            <a:xfrm>
              <a:off x="2414036" y="3237064"/>
              <a:ext cx="1079769" cy="605294"/>
            </a:xfrm>
            <a:prstGeom prst="rect">
              <a:avLst/>
            </a:prstGeom>
            <a:noFill/>
          </p:spPr>
          <p:txBody>
            <a:bodyPr wrap="square" rtlCol="0">
              <a:spAutoFit/>
            </a:bodyPr>
            <a:lstStyle/>
            <a:p>
              <a:pPr>
                <a:lnSpc>
                  <a:spcPts val="1960"/>
                </a:lnSpc>
              </a:pPr>
              <a:r>
                <a:rPr lang="en-US" dirty="0"/>
                <a:t>August </a:t>
              </a:r>
            </a:p>
            <a:p>
              <a:pPr>
                <a:lnSpc>
                  <a:spcPts val="1960"/>
                </a:lnSpc>
              </a:pPr>
              <a:r>
                <a:rPr lang="en-US" b="1" dirty="0"/>
                <a:t>Kundt</a:t>
              </a:r>
            </a:p>
          </p:txBody>
        </p:sp>
        <p:sp>
          <p:nvSpPr>
            <p:cNvPr id="24" name="TextBox 23">
              <a:extLst>
                <a:ext uri="{FF2B5EF4-FFF2-40B4-BE49-F238E27FC236}">
                  <a16:creationId xmlns:a16="http://schemas.microsoft.com/office/drawing/2014/main" id="{26990793-F354-C08A-6394-79BD5EF0957A}"/>
                </a:ext>
              </a:extLst>
            </p:cNvPr>
            <p:cNvSpPr txBox="1"/>
            <p:nvPr/>
          </p:nvSpPr>
          <p:spPr>
            <a:xfrm>
              <a:off x="2363182" y="3818637"/>
              <a:ext cx="1524983" cy="595356"/>
            </a:xfrm>
            <a:prstGeom prst="rect">
              <a:avLst/>
            </a:prstGeom>
            <a:noFill/>
          </p:spPr>
          <p:txBody>
            <a:bodyPr wrap="square" rtlCol="0">
              <a:spAutoFit/>
            </a:bodyPr>
            <a:lstStyle/>
            <a:p>
              <a:pPr algn="ctr">
                <a:lnSpc>
                  <a:spcPts val="1960"/>
                </a:lnSpc>
              </a:pPr>
              <a:r>
                <a:rPr lang="en-US" sz="1600" dirty="0"/>
                <a:t>Universität Berlin</a:t>
              </a:r>
            </a:p>
          </p:txBody>
        </p:sp>
      </p:grpSp>
    </p:spTree>
    <p:extLst>
      <p:ext uri="{BB962C8B-B14F-4D97-AF65-F5344CB8AC3E}">
        <p14:creationId xmlns:p14="http://schemas.microsoft.com/office/powerpoint/2010/main" val="157780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E1107-8067-1F56-D7A7-C248B85C8493}"/>
              </a:ext>
            </a:extLst>
          </p:cNvPr>
          <p:cNvSpPr>
            <a:spLocks noGrp="1"/>
          </p:cNvSpPr>
          <p:nvPr>
            <p:ph type="title"/>
          </p:nvPr>
        </p:nvSpPr>
        <p:spPr/>
        <p:txBody>
          <a:bodyPr/>
          <a:lstStyle/>
          <a:p>
            <a:r>
              <a:rPr lang="en-US" dirty="0"/>
              <a:t>Other Relations</a:t>
            </a:r>
          </a:p>
        </p:txBody>
      </p:sp>
      <p:sp>
        <p:nvSpPr>
          <p:cNvPr id="3" name="Content Placeholder 2">
            <a:extLst>
              <a:ext uri="{FF2B5EF4-FFF2-40B4-BE49-F238E27FC236}">
                <a16:creationId xmlns:a16="http://schemas.microsoft.com/office/drawing/2014/main" id="{6D14B174-5204-26E1-6673-8688C06FFE3D}"/>
              </a:ext>
            </a:extLst>
          </p:cNvPr>
          <p:cNvSpPr>
            <a:spLocks noGrp="1"/>
          </p:cNvSpPr>
          <p:nvPr>
            <p:ph idx="1"/>
          </p:nvPr>
        </p:nvSpPr>
        <p:spPr/>
        <p:txBody>
          <a:bodyPr/>
          <a:lstStyle/>
          <a:p>
            <a:r>
              <a:rPr lang="en-US" dirty="0"/>
              <a:t>Johann Bernoulli (math guy) </a:t>
            </a:r>
          </a:p>
          <a:p>
            <a:r>
              <a:rPr lang="en-US" dirty="0"/>
              <a:t>Michael Faraday </a:t>
            </a:r>
          </a:p>
          <a:p>
            <a:r>
              <a:rPr lang="en-US" dirty="0"/>
              <a:t>Franz Neumann (Neumann’s Law)</a:t>
            </a:r>
          </a:p>
          <a:p>
            <a:r>
              <a:rPr lang="en-US" dirty="0"/>
              <a:t>Hermann von Helmholtz (Helmholtz Free Energy)</a:t>
            </a:r>
          </a:p>
          <a:p>
            <a:r>
              <a:rPr lang="en-US" dirty="0"/>
              <a:t>James David Forbes (brother to THAT Forbes)</a:t>
            </a:r>
          </a:p>
          <a:p>
            <a:r>
              <a:rPr lang="en-US" dirty="0"/>
              <a:t>William Thomas (Lord Kelvin)</a:t>
            </a:r>
          </a:p>
          <a:p>
            <a:r>
              <a:rPr lang="en-US" dirty="0"/>
              <a:t>Friedrich </a:t>
            </a:r>
            <a:r>
              <a:rPr lang="en-US" dirty="0" err="1"/>
              <a:t>Stromeyer</a:t>
            </a:r>
            <a:r>
              <a:rPr lang="en-US" dirty="0"/>
              <a:t> (discovered cadmium)</a:t>
            </a:r>
          </a:p>
          <a:p>
            <a:r>
              <a:rPr lang="en-US" dirty="0"/>
              <a:t>Humphry Davy (discovered like half the periodic table)</a:t>
            </a:r>
          </a:p>
          <a:p>
            <a:r>
              <a:rPr lang="en-US" dirty="0"/>
              <a:t>Joseph Louis Proust (law of definite proportions)</a:t>
            </a:r>
          </a:p>
        </p:txBody>
      </p:sp>
      <p:pic>
        <p:nvPicPr>
          <p:cNvPr id="4" name="Graphic 3">
            <a:extLst>
              <a:ext uri="{FF2B5EF4-FFF2-40B4-BE49-F238E27FC236}">
                <a16:creationId xmlns:a16="http://schemas.microsoft.com/office/drawing/2014/main" id="{8B6C2523-AF9C-34E2-14D3-CECE054566A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78490"/>
          <a:stretch/>
        </p:blipFill>
        <p:spPr>
          <a:xfrm>
            <a:off x="143109" y="406615"/>
            <a:ext cx="674732" cy="562149"/>
          </a:xfrm>
          <a:prstGeom prst="rect">
            <a:avLst/>
          </a:prstGeom>
        </p:spPr>
      </p:pic>
    </p:spTree>
    <p:extLst>
      <p:ext uri="{BB962C8B-B14F-4D97-AF65-F5344CB8AC3E}">
        <p14:creationId xmlns:p14="http://schemas.microsoft.com/office/powerpoint/2010/main" val="3708374649"/>
      </p:ext>
    </p:extLst>
  </p:cSld>
  <p:clrMapOvr>
    <a:masterClrMapping/>
  </p:clrMapOvr>
</p:sld>
</file>

<file path=ppt/theme/theme1.xml><?xml version="1.0" encoding="utf-8"?>
<a:theme xmlns:a="http://schemas.openxmlformats.org/drawingml/2006/main" name="Office Theme">
  <a:themeElements>
    <a:clrScheme name="Custom 3">
      <a:dk1>
        <a:srgbClr val="383838"/>
      </a:dk1>
      <a:lt1>
        <a:srgbClr val="F3F5ED"/>
      </a:lt1>
      <a:dk2>
        <a:srgbClr val="323232"/>
      </a:dk2>
      <a:lt2>
        <a:srgbClr val="EFEEEE"/>
      </a:lt2>
      <a:accent1>
        <a:srgbClr val="93BE12"/>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16713</TotalTime>
  <Words>1705</Words>
  <Application>Microsoft Macintosh PowerPoint</Application>
  <PresentationFormat>Widescreen</PresentationFormat>
  <Paragraphs>234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Georgia Pro</vt:lpstr>
      <vt:lpstr>Georgia Pro Semibold</vt:lpstr>
      <vt:lpstr>Wingdings</vt:lpstr>
      <vt:lpstr>Office Theme</vt:lpstr>
      <vt:lpstr>academic family tree</vt:lpstr>
      <vt:lpstr>Direct Line</vt:lpstr>
      <vt:lpstr>Notable Names</vt:lpstr>
      <vt:lpstr>Notable Names</vt:lpstr>
      <vt:lpstr>Notable Names</vt:lpstr>
      <vt:lpstr>Honorary Mentions</vt:lpstr>
      <vt:lpstr>PowerPoint Presentation</vt:lpstr>
      <vt:lpstr>Common Ancestors</vt:lpstr>
      <vt:lpstr>Other Relations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Family Tree</dc:title>
  <dc:creator>Catherine Barrie</dc:creator>
  <cp:lastModifiedBy>Catherine Barrie</cp:lastModifiedBy>
  <cp:revision>132</cp:revision>
  <cp:lastPrinted>2023-09-24T18:52:24Z</cp:lastPrinted>
  <dcterms:created xsi:type="dcterms:W3CDTF">2023-09-08T19:25:29Z</dcterms:created>
  <dcterms:modified xsi:type="dcterms:W3CDTF">2023-09-24T22:09:40Z</dcterms:modified>
</cp:coreProperties>
</file>