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98" r:id="rId2"/>
    <p:sldId id="299" r:id="rId3"/>
    <p:sldId id="290" r:id="rId4"/>
    <p:sldId id="289" r:id="rId5"/>
    <p:sldId id="258" r:id="rId6"/>
    <p:sldId id="296" r:id="rId7"/>
    <p:sldId id="295" r:id="rId8"/>
    <p:sldId id="291" r:id="rId9"/>
    <p:sldId id="283" r:id="rId10"/>
    <p:sldId id="284" r:id="rId11"/>
    <p:sldId id="285" r:id="rId12"/>
    <p:sldId id="286" r:id="rId13"/>
    <p:sldId id="300" r:id="rId14"/>
    <p:sldId id="302" r:id="rId15"/>
    <p:sldId id="276" r:id="rId16"/>
  </p:sldIdLst>
  <p:sldSz cx="18288000" cy="10287000"/>
  <p:notesSz cx="6858000" cy="9144000"/>
  <p:embeddedFontLst>
    <p:embeddedFont>
      <p:font typeface="Bangers" pitchFamily="2" charset="77"/>
      <p:regular r:id="rId18"/>
    </p:embeddedFont>
    <p:embeddedFont>
      <p:font typeface="Cambria Math" panose="02040503050406030204" pitchFamily="18" charset="0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A19F22-B71A-4B6A-9C70-867F019915F5}" v="1116" dt="2024-03-19T14:16:10.2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4"/>
  </p:normalViewPr>
  <p:slideViewPr>
    <p:cSldViewPr snapToGrid="0">
      <p:cViewPr varScale="1">
        <p:scale>
          <a:sx n="71" d="100"/>
          <a:sy n="71" d="100"/>
        </p:scale>
        <p:origin x="66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7255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7057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8203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3685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2197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Can you survive being frozen? What would it take?</a:t>
            </a:r>
            <a:endParaRPr dirty="0"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7174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7052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www.cbr.com</a:t>
            </a:r>
            <a:r>
              <a:rPr lang="en-US" dirty="0"/>
              <a:t>/dark-secrets-black-panther-suit/</a:t>
            </a:r>
            <a:endParaRPr dirty="0"/>
          </a:p>
        </p:txBody>
      </p:sp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0736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www.cbr.com</a:t>
            </a:r>
            <a:r>
              <a:rPr lang="en-US" dirty="0"/>
              <a:t>/black-panther-claws-anti-metal-</a:t>
            </a:r>
            <a:r>
              <a:rPr lang="en-US" dirty="0" err="1"/>
              <a:t>antarctic</a:t>
            </a:r>
            <a:r>
              <a:rPr lang="en-US" dirty="0"/>
              <a:t>-</a:t>
            </a:r>
            <a:r>
              <a:rPr lang="en-US" dirty="0" err="1"/>
              <a:t>vibranium</a:t>
            </a:r>
            <a:r>
              <a:rPr lang="en-US" dirty="0"/>
              <a:t>/</a:t>
            </a:r>
            <a:endParaRPr dirty="0"/>
          </a:p>
        </p:txBody>
      </p:sp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3941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www.engineeringtoolbox.com</a:t>
            </a:r>
            <a:r>
              <a:rPr lang="en-US" dirty="0"/>
              <a:t>/thermal-conductivity-metals-</a:t>
            </a:r>
            <a:r>
              <a:rPr lang="en-US" dirty="0" err="1"/>
              <a:t>d_858.html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</a:t>
            </a:r>
            <a:r>
              <a:rPr lang="en-US" dirty="0" err="1"/>
              <a:t>PMC4956191</a:t>
            </a:r>
            <a:r>
              <a:rPr lang="en-US" dirty="0"/>
              <a:t>/</a:t>
            </a:r>
            <a:endParaRPr dirty="0"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3137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8" name="Google Shape;33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2327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278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9570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6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11" Type="http://schemas.openxmlformats.org/officeDocument/2006/relationships/image" Target="../media/image52.png"/><Relationship Id="rId5" Type="http://schemas.openxmlformats.org/officeDocument/2006/relationships/image" Target="../media/image6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61.svg"/><Relationship Id="rId3" Type="http://schemas.openxmlformats.org/officeDocument/2006/relationships/image" Target="../media/image46.png"/><Relationship Id="rId7" Type="http://schemas.openxmlformats.org/officeDocument/2006/relationships/image" Target="../media/image56.jpe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11" Type="http://schemas.openxmlformats.org/officeDocument/2006/relationships/image" Target="../media/image59.png"/><Relationship Id="rId5" Type="http://schemas.openxmlformats.org/officeDocument/2006/relationships/image" Target="../media/image6.png"/><Relationship Id="rId15" Type="http://schemas.openxmlformats.org/officeDocument/2006/relationships/image" Target="../media/image54.svg"/><Relationship Id="rId10" Type="http://schemas.openxmlformats.org/officeDocument/2006/relationships/image" Target="../media/image58.png"/><Relationship Id="rId4" Type="http://schemas.openxmlformats.org/officeDocument/2006/relationships/image" Target="../media/image47.png"/><Relationship Id="rId9" Type="http://schemas.openxmlformats.org/officeDocument/2006/relationships/image" Target="../media/image57.jpeg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6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6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69.png"/><Relationship Id="rId18" Type="http://schemas.openxmlformats.org/officeDocument/2006/relationships/image" Target="../media/image72.jpeg"/><Relationship Id="rId3" Type="http://schemas.openxmlformats.org/officeDocument/2006/relationships/image" Target="../media/image26.png"/><Relationship Id="rId7" Type="http://schemas.openxmlformats.org/officeDocument/2006/relationships/image" Target="../media/image64.gif"/><Relationship Id="rId12" Type="http://schemas.openxmlformats.org/officeDocument/2006/relationships/image" Target="../media/image68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4.svg"/><Relationship Id="rId20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67.png"/><Relationship Id="rId5" Type="http://schemas.openxmlformats.org/officeDocument/2006/relationships/image" Target="../media/image28.png"/><Relationship Id="rId15" Type="http://schemas.openxmlformats.org/officeDocument/2006/relationships/image" Target="../media/image53.png"/><Relationship Id="rId10" Type="http://schemas.openxmlformats.org/officeDocument/2006/relationships/image" Target="../media/image66.png"/><Relationship Id="rId19" Type="http://schemas.openxmlformats.org/officeDocument/2006/relationships/image" Target="../media/image73.jpeg"/><Relationship Id="rId4" Type="http://schemas.openxmlformats.org/officeDocument/2006/relationships/image" Target="../media/image27.png"/><Relationship Id="rId9" Type="http://schemas.openxmlformats.org/officeDocument/2006/relationships/image" Target="../media/image65.png"/><Relationship Id="rId1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6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88yCaAweco?feature=oembed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5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FBF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6"/>
          <p:cNvPicPr preferRelativeResize="0"/>
          <p:nvPr/>
        </p:nvPicPr>
        <p:blipFill rotWithShape="1">
          <a:blip r:embed="rId3">
            <a:alphaModFix/>
          </a:blip>
          <a:srcRect t="23794" b="24458"/>
          <a:stretch/>
        </p:blipFill>
        <p:spPr>
          <a:xfrm>
            <a:off x="-398700" y="-1"/>
            <a:ext cx="19568450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615AA02-B214-0EAF-BD11-228B3CBBC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315" y="2075290"/>
            <a:ext cx="7623366" cy="3136450"/>
          </a:xfrm>
          <a:prstGeom prst="rect">
            <a:avLst/>
          </a:prstGeom>
        </p:spPr>
      </p:pic>
      <p:sp>
        <p:nvSpPr>
          <p:cNvPr id="15" name="Google Shape;85;p13">
            <a:extLst>
              <a:ext uri="{FF2B5EF4-FFF2-40B4-BE49-F238E27FC236}">
                <a16:creationId xmlns:a16="http://schemas.microsoft.com/office/drawing/2014/main" id="{3D3409D3-3025-BE85-4FB3-A808D712E216}"/>
              </a:ext>
            </a:extLst>
          </p:cNvPr>
          <p:cNvSpPr/>
          <p:nvPr/>
        </p:nvSpPr>
        <p:spPr>
          <a:xfrm>
            <a:off x="13727258" y="-1105104"/>
            <a:ext cx="5202421" cy="4825246"/>
          </a:xfrm>
          <a:custGeom>
            <a:avLst/>
            <a:gdLst/>
            <a:ahLst/>
            <a:cxnLst/>
            <a:rect l="l" t="t" r="r" b="b"/>
            <a:pathLst>
              <a:path w="5202421" h="4825246" extrusionOk="0">
                <a:moveTo>
                  <a:pt x="0" y="0"/>
                </a:moveTo>
                <a:lnTo>
                  <a:pt x="5202422" y="0"/>
                </a:lnTo>
                <a:lnTo>
                  <a:pt x="5202422" y="4825246"/>
                </a:lnTo>
                <a:lnTo>
                  <a:pt x="0" y="4825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" name="Google Shape;86;p13">
            <a:extLst>
              <a:ext uri="{FF2B5EF4-FFF2-40B4-BE49-F238E27FC236}">
                <a16:creationId xmlns:a16="http://schemas.microsoft.com/office/drawing/2014/main" id="{924CFA65-AD61-8B5F-4837-C6A1DB698B1F}"/>
              </a:ext>
            </a:extLst>
          </p:cNvPr>
          <p:cNvSpPr/>
          <p:nvPr/>
        </p:nvSpPr>
        <p:spPr>
          <a:xfrm>
            <a:off x="105136" y="8388129"/>
            <a:ext cx="3518238" cy="1526036"/>
          </a:xfrm>
          <a:custGeom>
            <a:avLst/>
            <a:gdLst/>
            <a:ahLst/>
            <a:cxnLst/>
            <a:rect l="l" t="t" r="r" b="b"/>
            <a:pathLst>
              <a:path w="3518238" h="1526036" extrusionOk="0">
                <a:moveTo>
                  <a:pt x="0" y="0"/>
                </a:moveTo>
                <a:lnTo>
                  <a:pt x="3518237" y="0"/>
                </a:lnTo>
                <a:lnTo>
                  <a:pt x="3518237" y="1526036"/>
                </a:lnTo>
                <a:lnTo>
                  <a:pt x="0" y="1526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" name="Google Shape;93;p13">
            <a:extLst>
              <a:ext uri="{FF2B5EF4-FFF2-40B4-BE49-F238E27FC236}">
                <a16:creationId xmlns:a16="http://schemas.microsoft.com/office/drawing/2014/main" id="{85E553D2-BB7A-3DD0-A3E0-587E39647CD0}"/>
              </a:ext>
            </a:extLst>
          </p:cNvPr>
          <p:cNvSpPr/>
          <p:nvPr/>
        </p:nvSpPr>
        <p:spPr>
          <a:xfrm>
            <a:off x="1360619" y="509381"/>
            <a:ext cx="2220319" cy="963063"/>
          </a:xfrm>
          <a:custGeom>
            <a:avLst/>
            <a:gdLst/>
            <a:ahLst/>
            <a:cxnLst/>
            <a:rect l="l" t="t" r="r" b="b"/>
            <a:pathLst>
              <a:path w="2220319" h="963063" extrusionOk="0">
                <a:moveTo>
                  <a:pt x="0" y="0"/>
                </a:moveTo>
                <a:lnTo>
                  <a:pt x="2220318" y="0"/>
                </a:lnTo>
                <a:lnTo>
                  <a:pt x="2220318" y="963063"/>
                </a:lnTo>
                <a:lnTo>
                  <a:pt x="0" y="9630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" name="Google Shape;95;p13">
            <a:extLst>
              <a:ext uri="{FF2B5EF4-FFF2-40B4-BE49-F238E27FC236}">
                <a16:creationId xmlns:a16="http://schemas.microsoft.com/office/drawing/2014/main" id="{8857CD45-0C64-5020-BB79-EE9556FEAC92}"/>
              </a:ext>
            </a:extLst>
          </p:cNvPr>
          <p:cNvSpPr txBox="1"/>
          <p:nvPr/>
        </p:nvSpPr>
        <p:spPr>
          <a:xfrm>
            <a:off x="15065005" y="1261390"/>
            <a:ext cx="2526928" cy="95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An AMAZING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Presentation!</a:t>
            </a:r>
            <a:endParaRPr dirty="0"/>
          </a:p>
        </p:txBody>
      </p:sp>
      <p:sp>
        <p:nvSpPr>
          <p:cNvPr id="22" name="Google Shape;96;p13">
            <a:extLst>
              <a:ext uri="{FF2B5EF4-FFF2-40B4-BE49-F238E27FC236}">
                <a16:creationId xmlns:a16="http://schemas.microsoft.com/office/drawing/2014/main" id="{C5E8673E-91DA-ADA1-0BCA-073150793B08}"/>
              </a:ext>
            </a:extLst>
          </p:cNvPr>
          <p:cNvSpPr txBox="1"/>
          <p:nvPr/>
        </p:nvSpPr>
        <p:spPr>
          <a:xfrm>
            <a:off x="896455" y="8720260"/>
            <a:ext cx="193560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made by</a:t>
            </a:r>
            <a:endParaRPr sz="16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Maddy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selby</a:t>
            </a:r>
            <a:endParaRPr sz="1600" dirty="0"/>
          </a:p>
        </p:txBody>
      </p:sp>
      <p:sp>
        <p:nvSpPr>
          <p:cNvPr id="24" name="Google Shape;99;p13">
            <a:extLst>
              <a:ext uri="{FF2B5EF4-FFF2-40B4-BE49-F238E27FC236}">
                <a16:creationId xmlns:a16="http://schemas.microsoft.com/office/drawing/2014/main" id="{D7DF6EF5-1D2B-B445-5F0C-17B3DD574894}"/>
              </a:ext>
            </a:extLst>
          </p:cNvPr>
          <p:cNvSpPr txBox="1"/>
          <p:nvPr/>
        </p:nvSpPr>
        <p:spPr>
          <a:xfrm>
            <a:off x="1548424" y="621485"/>
            <a:ext cx="91800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mar</a:t>
            </a:r>
            <a:endParaRPr dirty="0"/>
          </a:p>
        </p:txBody>
      </p:sp>
      <p:sp>
        <p:nvSpPr>
          <p:cNvPr id="25" name="Google Shape;100;p13">
            <a:extLst>
              <a:ext uri="{FF2B5EF4-FFF2-40B4-BE49-F238E27FC236}">
                <a16:creationId xmlns:a16="http://schemas.microsoft.com/office/drawing/2014/main" id="{6089C3E5-1803-5751-83BE-E6DC9545DC05}"/>
              </a:ext>
            </a:extLst>
          </p:cNvPr>
          <p:cNvSpPr txBox="1"/>
          <p:nvPr/>
        </p:nvSpPr>
        <p:spPr>
          <a:xfrm>
            <a:off x="2701028" y="621482"/>
            <a:ext cx="595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19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2024</a:t>
            </a:r>
            <a:endParaRPr dirty="0"/>
          </a:p>
        </p:txBody>
      </p:sp>
      <p:sp>
        <p:nvSpPr>
          <p:cNvPr id="36" name="Google Shape;146;p16">
            <a:extLst>
              <a:ext uri="{FF2B5EF4-FFF2-40B4-BE49-F238E27FC236}">
                <a16:creationId xmlns:a16="http://schemas.microsoft.com/office/drawing/2014/main" id="{8F5153E7-3196-D3F5-AC88-D669D4A03651}"/>
              </a:ext>
            </a:extLst>
          </p:cNvPr>
          <p:cNvSpPr txBox="1"/>
          <p:nvPr/>
        </p:nvSpPr>
        <p:spPr>
          <a:xfrm>
            <a:off x="3026921" y="5665868"/>
            <a:ext cx="12234155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Materials</a:t>
            </a:r>
          </a:p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Science</a:t>
            </a:r>
            <a:endParaRPr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45E528-2EDC-3FAD-883C-70D6622FA253}"/>
              </a:ext>
            </a:extLst>
          </p:cNvPr>
          <p:cNvSpPr txBox="1"/>
          <p:nvPr/>
        </p:nvSpPr>
        <p:spPr>
          <a:xfrm>
            <a:off x="7065169" y="7654641"/>
            <a:ext cx="97869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ea typeface="Bangers"/>
                <a:cs typeface="Bangers"/>
                <a:sym typeface="Bangers"/>
              </a:rPr>
              <a:t>(part 1)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91;p13">
            <a:extLst>
              <a:ext uri="{FF2B5EF4-FFF2-40B4-BE49-F238E27FC236}">
                <a16:creationId xmlns:a16="http://schemas.microsoft.com/office/drawing/2014/main" id="{92E4A3C0-6AAB-A554-DF3A-A5FC387739B5}"/>
              </a:ext>
            </a:extLst>
          </p:cNvPr>
          <p:cNvSpPr/>
          <p:nvPr/>
        </p:nvSpPr>
        <p:spPr>
          <a:xfrm>
            <a:off x="133981" y="530623"/>
            <a:ext cx="1127841" cy="1127841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91;p13">
            <a:extLst>
              <a:ext uri="{FF2B5EF4-FFF2-40B4-BE49-F238E27FC236}">
                <a16:creationId xmlns:a16="http://schemas.microsoft.com/office/drawing/2014/main" id="{8E2DA83F-9C75-CE91-F8D0-3B3197B64736}"/>
              </a:ext>
            </a:extLst>
          </p:cNvPr>
          <p:cNvSpPr/>
          <p:nvPr/>
        </p:nvSpPr>
        <p:spPr>
          <a:xfrm>
            <a:off x="68879" y="509381"/>
            <a:ext cx="1127841" cy="1127841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92;p13">
            <a:extLst>
              <a:ext uri="{FF2B5EF4-FFF2-40B4-BE49-F238E27FC236}">
                <a16:creationId xmlns:a16="http://schemas.microsoft.com/office/drawing/2014/main" id="{E4867F80-0A62-05B9-11E0-F985BDD33EE9}"/>
              </a:ext>
            </a:extLst>
          </p:cNvPr>
          <p:cNvSpPr txBox="1"/>
          <p:nvPr/>
        </p:nvSpPr>
        <p:spPr>
          <a:xfrm>
            <a:off x="-1145674" y="119707"/>
            <a:ext cx="916371" cy="9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866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97;p13">
            <a:extLst>
              <a:ext uri="{FF2B5EF4-FFF2-40B4-BE49-F238E27FC236}">
                <a16:creationId xmlns:a16="http://schemas.microsoft.com/office/drawing/2014/main" id="{AD38A9C0-8483-6448-6552-4A80F57FC6BC}"/>
              </a:ext>
            </a:extLst>
          </p:cNvPr>
          <p:cNvSpPr txBox="1"/>
          <p:nvPr/>
        </p:nvSpPr>
        <p:spPr>
          <a:xfrm>
            <a:off x="334827" y="514592"/>
            <a:ext cx="598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12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5256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134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1275" y="-4536925"/>
            <a:ext cx="19155074" cy="194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2"/>
          <p:cNvSpPr txBox="1"/>
          <p:nvPr/>
        </p:nvSpPr>
        <p:spPr>
          <a:xfrm>
            <a:off x="515196" y="4610712"/>
            <a:ext cx="4103487" cy="123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Topic 3</a:t>
            </a:r>
            <a:endParaRPr dirty="0"/>
          </a:p>
        </p:txBody>
      </p:sp>
      <p:sp>
        <p:nvSpPr>
          <p:cNvPr id="232" name="Google Shape;232;p22"/>
          <p:cNvSpPr txBox="1"/>
          <p:nvPr/>
        </p:nvSpPr>
        <p:spPr>
          <a:xfrm>
            <a:off x="12186678" y="1181100"/>
            <a:ext cx="5586125" cy="316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Let’s call spider-man </a:t>
            </a:r>
            <a:r>
              <a:rPr lang="en-US" sz="2400" dirty="0" err="1">
                <a:latin typeface="Bangers"/>
                <a:sym typeface="Bangers"/>
              </a:rPr>
              <a:t>6ft</a:t>
            </a:r>
            <a:r>
              <a:rPr lang="en-US" sz="2400" dirty="0">
                <a:latin typeface="Bangers"/>
                <a:sym typeface="Bangers"/>
              </a:rPr>
              <a:t> tall</a:t>
            </a: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The area he’s trapped under is </a:t>
            </a:r>
            <a:r>
              <a:rPr lang="en-US" sz="2400" dirty="0" err="1">
                <a:latin typeface="Bangers"/>
                <a:sym typeface="Bangers"/>
              </a:rPr>
              <a:t>3ft</a:t>
            </a:r>
            <a:r>
              <a:rPr lang="en-US" sz="2400" dirty="0">
                <a:latin typeface="Bangers"/>
                <a:sym typeface="Bangers"/>
              </a:rPr>
              <a:t> tall, making one dimension of structure </a:t>
            </a:r>
            <a:r>
              <a:rPr lang="en-US" sz="2400" dirty="0" err="1">
                <a:solidFill>
                  <a:srgbClr val="020FBF"/>
                </a:solidFill>
                <a:latin typeface="Bangers"/>
                <a:sym typeface="Bangers"/>
              </a:rPr>
              <a:t>18ft</a:t>
            </a:r>
            <a:endParaRPr lang="en-US" sz="2400" dirty="0">
              <a:solidFill>
                <a:srgbClr val="020FBF"/>
              </a:solidFill>
              <a:latin typeface="Bangers"/>
              <a:sym typeface="Bangers"/>
            </a:endParaRP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If he can lay fully under it and not consider backing out, that’s </a:t>
            </a:r>
            <a:r>
              <a:rPr lang="en-US" sz="2400" dirty="0" err="1">
                <a:solidFill>
                  <a:srgbClr val="020FBF"/>
                </a:solidFill>
                <a:latin typeface="Bangers"/>
                <a:sym typeface="Bangers"/>
              </a:rPr>
              <a:t>10ft</a:t>
            </a:r>
            <a:r>
              <a:rPr lang="en-US" sz="2400" dirty="0">
                <a:solidFill>
                  <a:srgbClr val="020FBF"/>
                </a:solidFill>
                <a:latin typeface="Bangers"/>
                <a:sym typeface="Bangers"/>
              </a:rPr>
              <a:t> </a:t>
            </a: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Let’s guess that it’s </a:t>
            </a:r>
            <a:r>
              <a:rPr lang="en-US" sz="2400" dirty="0" err="1">
                <a:solidFill>
                  <a:srgbClr val="020FBF"/>
                </a:solidFill>
                <a:latin typeface="Bangers"/>
                <a:sym typeface="Bangers"/>
              </a:rPr>
              <a:t>30ft</a:t>
            </a:r>
            <a:r>
              <a:rPr lang="en-US" sz="2400" dirty="0">
                <a:latin typeface="Bangers"/>
                <a:sym typeface="Bangers"/>
              </a:rPr>
              <a:t> in the last dimension</a:t>
            </a: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33" name="Google Shape;2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9700" y="599176"/>
            <a:ext cx="6238075" cy="90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52;p24">
            <a:extLst>
              <a:ext uri="{FF2B5EF4-FFF2-40B4-BE49-F238E27FC236}">
                <a16:creationId xmlns:a16="http://schemas.microsoft.com/office/drawing/2014/main" id="{98303409-D67B-7A2C-E426-C66D6F89696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360" y="1181100"/>
            <a:ext cx="4796640" cy="916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57;p24">
            <a:extLst>
              <a:ext uri="{FF2B5EF4-FFF2-40B4-BE49-F238E27FC236}">
                <a16:creationId xmlns:a16="http://schemas.microsoft.com/office/drawing/2014/main" id="{1322AB72-1C70-694C-D0C5-0057EC37ABA7}"/>
              </a:ext>
            </a:extLst>
          </p:cNvPr>
          <p:cNvSpPr txBox="1"/>
          <p:nvPr/>
        </p:nvSpPr>
        <p:spPr>
          <a:xfrm>
            <a:off x="411375" y="7565514"/>
            <a:ext cx="4265087" cy="677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The original</a:t>
            </a:r>
            <a:endParaRPr dirty="0"/>
          </a:p>
        </p:txBody>
      </p:sp>
      <p:pic>
        <p:nvPicPr>
          <p:cNvPr id="4" name="Picture 2" descr="Spider-Man: Panel by Panel by Chip Kidd, Stan Lee, Marvel Entertainment |  Shakespeare &amp; Company">
            <a:extLst>
              <a:ext uri="{FF2B5EF4-FFF2-40B4-BE49-F238E27FC236}">
                <a16:creationId xmlns:a16="http://schemas.microsoft.com/office/drawing/2014/main" id="{919D1F34-8E20-7173-7EBC-BA5D742F6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r="3818" b="2927"/>
          <a:stretch/>
        </p:blipFill>
        <p:spPr bwMode="auto">
          <a:xfrm>
            <a:off x="492174" y="1399487"/>
            <a:ext cx="4103487" cy="58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58;p24">
            <a:extLst>
              <a:ext uri="{FF2B5EF4-FFF2-40B4-BE49-F238E27FC236}">
                <a16:creationId xmlns:a16="http://schemas.microsoft.com/office/drawing/2014/main" id="{A88BA0A5-9E37-85ED-4E53-F3BB7CE43AE5}"/>
              </a:ext>
            </a:extLst>
          </p:cNvPr>
          <p:cNvSpPr txBox="1"/>
          <p:nvPr/>
        </p:nvSpPr>
        <p:spPr>
          <a:xfrm>
            <a:off x="665066" y="8053144"/>
            <a:ext cx="3779228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(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1960s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 comics)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6DB979-8EA4-D77B-AB35-134E40E82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5101" y="5192675"/>
            <a:ext cx="4858428" cy="4448796"/>
          </a:xfrm>
          <a:prstGeom prst="rect">
            <a:avLst/>
          </a:prstGeom>
        </p:spPr>
      </p:pic>
      <p:sp>
        <p:nvSpPr>
          <p:cNvPr id="9" name="Google Shape;257;p24">
            <a:extLst>
              <a:ext uri="{FF2B5EF4-FFF2-40B4-BE49-F238E27FC236}">
                <a16:creationId xmlns:a16="http://schemas.microsoft.com/office/drawing/2014/main" id="{C65F568D-D0C3-7BE1-77C6-F6DFAAA8F241}"/>
              </a:ext>
            </a:extLst>
          </p:cNvPr>
          <p:cNvSpPr txBox="1"/>
          <p:nvPr/>
        </p:nvSpPr>
        <p:spPr>
          <a:xfrm>
            <a:off x="6221129" y="724351"/>
            <a:ext cx="4265087" cy="677055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Issue #33</a:t>
            </a:r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2EBE77-0307-DC07-9412-0C3BFCDD26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3036" y="4443643"/>
            <a:ext cx="1614575" cy="10722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0DCBF8-30AC-93DE-8210-5174434A2B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8741" y="2566731"/>
            <a:ext cx="3929034" cy="18578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FFEB06-6AA8-93F5-F3AE-92C7CC225F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9700" y="1526581"/>
            <a:ext cx="2819794" cy="55538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1968C3A-54A2-B28A-6A0F-516757884B1C}"/>
              </a:ext>
            </a:extLst>
          </p:cNvPr>
          <p:cNvSpPr/>
          <p:nvPr/>
        </p:nvSpPr>
        <p:spPr>
          <a:xfrm>
            <a:off x="7457045" y="6664858"/>
            <a:ext cx="563399" cy="396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angers" panose="020B0604020202020204" charset="0"/>
              </a:rPr>
              <a:t>3 ft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B55E4E-D675-644E-8B4B-48BC87B759BC}"/>
              </a:ext>
            </a:extLst>
          </p:cNvPr>
          <p:cNvCxnSpPr/>
          <p:nvPr/>
        </p:nvCxnSpPr>
        <p:spPr>
          <a:xfrm>
            <a:off x="6629597" y="2580527"/>
            <a:ext cx="418903" cy="133350"/>
          </a:xfrm>
          <a:prstGeom prst="line">
            <a:avLst/>
          </a:prstGeom>
          <a:ln w="57150">
            <a:solidFill>
              <a:srgbClr val="020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F5219F-116B-7466-2233-3B2959F5D24F}"/>
              </a:ext>
            </a:extLst>
          </p:cNvPr>
          <p:cNvCxnSpPr>
            <a:cxnSpLocks/>
          </p:cNvCxnSpPr>
          <p:nvPr/>
        </p:nvCxnSpPr>
        <p:spPr>
          <a:xfrm rot="-1020000">
            <a:off x="7529292" y="6669355"/>
            <a:ext cx="418903" cy="1333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D6002A9-FF33-0ED2-D189-09375B803EEC}"/>
              </a:ext>
            </a:extLst>
          </p:cNvPr>
          <p:cNvSpPr/>
          <p:nvPr/>
        </p:nvSpPr>
        <p:spPr>
          <a:xfrm>
            <a:off x="8039494" y="9336708"/>
            <a:ext cx="3304427" cy="396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angers" panose="020B0604020202020204" charset="0"/>
              </a:rPr>
              <a:t>4 ft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6591EC-A94C-8FBC-6533-B3030A300235}"/>
              </a:ext>
            </a:extLst>
          </p:cNvPr>
          <p:cNvCxnSpPr>
            <a:cxnSpLocks/>
          </p:cNvCxnSpPr>
          <p:nvPr/>
        </p:nvCxnSpPr>
        <p:spPr>
          <a:xfrm rot="5400000">
            <a:off x="9691707" y="8242569"/>
            <a:ext cx="0" cy="23717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Brace 24">
            <a:extLst>
              <a:ext uri="{FF2B5EF4-FFF2-40B4-BE49-F238E27FC236}">
                <a16:creationId xmlns:a16="http://schemas.microsoft.com/office/drawing/2014/main" id="{65F114B4-34A3-F10C-4379-693A97C2AB2B}"/>
              </a:ext>
            </a:extLst>
          </p:cNvPr>
          <p:cNvSpPr/>
          <p:nvPr/>
        </p:nvSpPr>
        <p:spPr>
          <a:xfrm>
            <a:off x="9186712" y="6323719"/>
            <a:ext cx="560378" cy="1660996"/>
          </a:xfrm>
          <a:prstGeom prst="rightBrace">
            <a:avLst/>
          </a:prstGeom>
          <a:ln w="76200">
            <a:solidFill>
              <a:srgbClr val="020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20FB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9A8F5E-6BE2-B80E-982F-08D8D6C05DD8}"/>
              </a:ext>
            </a:extLst>
          </p:cNvPr>
          <p:cNvSpPr/>
          <p:nvPr/>
        </p:nvSpPr>
        <p:spPr>
          <a:xfrm>
            <a:off x="9829842" y="6955955"/>
            <a:ext cx="563399" cy="396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20FBF"/>
                </a:solidFill>
                <a:latin typeface="Bangers" panose="020B0604020202020204" charset="0"/>
              </a:rPr>
              <a:t>3 ft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94AFF240-520F-A32E-5DD5-241A83FD9910}"/>
              </a:ext>
            </a:extLst>
          </p:cNvPr>
          <p:cNvSpPr/>
          <p:nvPr/>
        </p:nvSpPr>
        <p:spPr>
          <a:xfrm rot="18791334">
            <a:off x="9620132" y="2052479"/>
            <a:ext cx="560378" cy="2518644"/>
          </a:xfrm>
          <a:prstGeom prst="rightBrace">
            <a:avLst>
              <a:gd name="adj1" fmla="val 13253"/>
              <a:gd name="adj2" fmla="val 50000"/>
            </a:avLst>
          </a:prstGeom>
          <a:ln w="76200">
            <a:solidFill>
              <a:srgbClr val="020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054F7B0-9F62-39D6-27B5-FE0E4CED4804}"/>
              </a:ext>
            </a:extLst>
          </p:cNvPr>
          <p:cNvSpPr/>
          <p:nvPr/>
        </p:nvSpPr>
        <p:spPr>
          <a:xfrm>
            <a:off x="10168432" y="2680869"/>
            <a:ext cx="563399" cy="396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20FBF"/>
                </a:solidFill>
                <a:latin typeface="Bangers" panose="020B0604020202020204" charset="0"/>
              </a:rPr>
              <a:t>18 ft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DF1BB80-4CEF-C513-FBEF-73E8B8733207}"/>
              </a:ext>
            </a:extLst>
          </p:cNvPr>
          <p:cNvSpPr/>
          <p:nvPr/>
        </p:nvSpPr>
        <p:spPr>
          <a:xfrm>
            <a:off x="10877570" y="4026931"/>
            <a:ext cx="563399" cy="396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angers" panose="020B0604020202020204" charset="0"/>
              </a:rPr>
              <a:t>3 ft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A0D9428-893A-D2A7-C7F0-94682113421C}"/>
              </a:ext>
            </a:extLst>
          </p:cNvPr>
          <p:cNvCxnSpPr>
            <a:cxnSpLocks/>
          </p:cNvCxnSpPr>
          <p:nvPr/>
        </p:nvCxnSpPr>
        <p:spPr>
          <a:xfrm rot="-1020000">
            <a:off x="10949817" y="4031428"/>
            <a:ext cx="418903" cy="1333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be 35">
            <a:extLst>
              <a:ext uri="{FF2B5EF4-FFF2-40B4-BE49-F238E27FC236}">
                <a16:creationId xmlns:a16="http://schemas.microsoft.com/office/drawing/2014/main" id="{4AE97F3E-A02D-691B-80DD-9F7E31862602}"/>
              </a:ext>
            </a:extLst>
          </p:cNvPr>
          <p:cNvSpPr/>
          <p:nvPr/>
        </p:nvSpPr>
        <p:spPr>
          <a:xfrm rot="2123160">
            <a:off x="12600190" y="4128347"/>
            <a:ext cx="2181225" cy="3065665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0FBE599-B9A6-5744-D8EC-77391230B3AB}"/>
              </a:ext>
            </a:extLst>
          </p:cNvPr>
          <p:cNvSpPr/>
          <p:nvPr/>
        </p:nvSpPr>
        <p:spPr>
          <a:xfrm>
            <a:off x="11799777" y="6694386"/>
            <a:ext cx="839765" cy="396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20FBF"/>
                </a:solidFill>
                <a:latin typeface="Bangers" panose="020B0604020202020204" charset="0"/>
              </a:rPr>
              <a:t>18 ft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68E166E-F9F3-6C85-0764-4896C6189085}"/>
              </a:ext>
            </a:extLst>
          </p:cNvPr>
          <p:cNvSpPr/>
          <p:nvPr/>
        </p:nvSpPr>
        <p:spPr>
          <a:xfrm>
            <a:off x="13367091" y="7222689"/>
            <a:ext cx="839765" cy="396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20FBF"/>
                </a:solidFill>
                <a:latin typeface="Bangers" panose="020B0604020202020204" charset="0"/>
              </a:rPr>
              <a:t>10 ft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A17A97A-97BB-5D54-975A-17F089F8470B}"/>
              </a:ext>
            </a:extLst>
          </p:cNvPr>
          <p:cNvSpPr/>
          <p:nvPr/>
        </p:nvSpPr>
        <p:spPr>
          <a:xfrm>
            <a:off x="14510893" y="6230298"/>
            <a:ext cx="839765" cy="396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20FBF"/>
                </a:solidFill>
                <a:latin typeface="Bangers" panose="020B0604020202020204" charset="0"/>
              </a:rPr>
              <a:t>20 ft</a:t>
            </a:r>
          </a:p>
        </p:txBody>
      </p:sp>
    </p:spTree>
    <p:extLst>
      <p:ext uri="{BB962C8B-B14F-4D97-AF65-F5344CB8AC3E}">
        <p14:creationId xmlns:p14="http://schemas.microsoft.com/office/powerpoint/2010/main" val="2352842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134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2"/>
          <p:cNvPicPr preferRelativeResize="0"/>
          <p:nvPr/>
        </p:nvPicPr>
        <p:blipFill rotWithShape="1">
          <a:blip r:embed="rId3">
            <a:alphaModFix/>
          </a:blip>
          <a:srcRect t="23315" b="23820"/>
          <a:stretch/>
        </p:blipFill>
        <p:spPr>
          <a:xfrm>
            <a:off x="-181275" y="0"/>
            <a:ext cx="19155074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2"/>
          <p:cNvSpPr txBox="1"/>
          <p:nvPr/>
        </p:nvSpPr>
        <p:spPr>
          <a:xfrm>
            <a:off x="515196" y="4610712"/>
            <a:ext cx="4103487" cy="123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Topic 3</a:t>
            </a:r>
            <a:endParaRPr dirty="0"/>
          </a:p>
        </p:txBody>
      </p:sp>
      <p:sp>
        <p:nvSpPr>
          <p:cNvPr id="232" name="Google Shape;232;p22"/>
          <p:cNvSpPr txBox="1"/>
          <p:nvPr/>
        </p:nvSpPr>
        <p:spPr>
          <a:xfrm>
            <a:off x="11914024" y="1181100"/>
            <a:ext cx="5858780" cy="3160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Let’s call spider-man </a:t>
            </a:r>
            <a:r>
              <a:rPr lang="en-US" sz="2400" dirty="0" err="1">
                <a:latin typeface="Bangers"/>
                <a:sym typeface="Bangers"/>
              </a:rPr>
              <a:t>6ft</a:t>
            </a:r>
            <a:r>
              <a:rPr lang="en-US" sz="2400" dirty="0">
                <a:latin typeface="Bangers"/>
                <a:sym typeface="Bangers"/>
              </a:rPr>
              <a:t> tall</a:t>
            </a: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The area he’s trapped under is </a:t>
            </a:r>
            <a:r>
              <a:rPr lang="en-US" sz="2400" dirty="0" err="1">
                <a:latin typeface="Bangers"/>
                <a:sym typeface="Bangers"/>
              </a:rPr>
              <a:t>3ft</a:t>
            </a:r>
            <a:r>
              <a:rPr lang="en-US" sz="2400" dirty="0">
                <a:latin typeface="Bangers"/>
                <a:sym typeface="Bangers"/>
              </a:rPr>
              <a:t> tall, making one dimension of structure </a:t>
            </a:r>
            <a:r>
              <a:rPr lang="en-US" sz="2400" dirty="0" err="1">
                <a:solidFill>
                  <a:srgbClr val="020FBF"/>
                </a:solidFill>
                <a:latin typeface="Bangers"/>
                <a:sym typeface="Bangers"/>
              </a:rPr>
              <a:t>18ft</a:t>
            </a:r>
            <a:endParaRPr lang="en-US" sz="2400" dirty="0">
              <a:solidFill>
                <a:srgbClr val="020FBF"/>
              </a:solidFill>
              <a:latin typeface="Bangers"/>
              <a:sym typeface="Bangers"/>
            </a:endParaRP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If he can lay fully under it and not consider backing out, that’s </a:t>
            </a:r>
            <a:r>
              <a:rPr lang="en-US" sz="2400" dirty="0" err="1">
                <a:solidFill>
                  <a:srgbClr val="020FBF"/>
                </a:solidFill>
                <a:latin typeface="Bangers"/>
                <a:sym typeface="Bangers"/>
              </a:rPr>
              <a:t>10ft</a:t>
            </a:r>
            <a:r>
              <a:rPr lang="en-US" sz="2400" dirty="0">
                <a:solidFill>
                  <a:srgbClr val="020FBF"/>
                </a:solidFill>
                <a:latin typeface="Bangers"/>
                <a:sym typeface="Bangers"/>
              </a:rPr>
              <a:t> </a:t>
            </a: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Let’s guess that it’s </a:t>
            </a:r>
            <a:r>
              <a:rPr lang="en-US" sz="2400" dirty="0" err="1">
                <a:solidFill>
                  <a:srgbClr val="020FBF"/>
                </a:solidFill>
                <a:latin typeface="Bangers"/>
                <a:sym typeface="Bangers"/>
              </a:rPr>
              <a:t>15ft</a:t>
            </a:r>
            <a:r>
              <a:rPr lang="en-US" sz="2400" dirty="0">
                <a:latin typeface="Bangers"/>
                <a:sym typeface="Bangers"/>
              </a:rPr>
              <a:t> in the last dimension</a:t>
            </a: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33" name="Google Shape;2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9700" y="599176"/>
            <a:ext cx="6238075" cy="90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52;p24">
            <a:extLst>
              <a:ext uri="{FF2B5EF4-FFF2-40B4-BE49-F238E27FC236}">
                <a16:creationId xmlns:a16="http://schemas.microsoft.com/office/drawing/2014/main" id="{98303409-D67B-7A2C-E426-C66D6F89696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360" y="1181100"/>
            <a:ext cx="4796640" cy="916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57;p24">
            <a:extLst>
              <a:ext uri="{FF2B5EF4-FFF2-40B4-BE49-F238E27FC236}">
                <a16:creationId xmlns:a16="http://schemas.microsoft.com/office/drawing/2014/main" id="{1322AB72-1C70-694C-D0C5-0057EC37ABA7}"/>
              </a:ext>
            </a:extLst>
          </p:cNvPr>
          <p:cNvSpPr txBox="1"/>
          <p:nvPr/>
        </p:nvSpPr>
        <p:spPr>
          <a:xfrm>
            <a:off x="411375" y="7565514"/>
            <a:ext cx="4265087" cy="677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The original</a:t>
            </a:r>
            <a:endParaRPr dirty="0"/>
          </a:p>
        </p:txBody>
      </p:sp>
      <p:pic>
        <p:nvPicPr>
          <p:cNvPr id="4" name="Picture 2" descr="Spider-Man: Panel by Panel by Chip Kidd, Stan Lee, Marvel Entertainment |  Shakespeare &amp; Company">
            <a:extLst>
              <a:ext uri="{FF2B5EF4-FFF2-40B4-BE49-F238E27FC236}">
                <a16:creationId xmlns:a16="http://schemas.microsoft.com/office/drawing/2014/main" id="{919D1F34-8E20-7173-7EBC-BA5D742F6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r="3818" b="2927"/>
          <a:stretch/>
        </p:blipFill>
        <p:spPr bwMode="auto">
          <a:xfrm>
            <a:off x="492174" y="1399487"/>
            <a:ext cx="4103487" cy="58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58;p24">
            <a:extLst>
              <a:ext uri="{FF2B5EF4-FFF2-40B4-BE49-F238E27FC236}">
                <a16:creationId xmlns:a16="http://schemas.microsoft.com/office/drawing/2014/main" id="{A88BA0A5-9E37-85ED-4E53-F3BB7CE43AE5}"/>
              </a:ext>
            </a:extLst>
          </p:cNvPr>
          <p:cNvSpPr txBox="1"/>
          <p:nvPr/>
        </p:nvSpPr>
        <p:spPr>
          <a:xfrm>
            <a:off x="665066" y="8053144"/>
            <a:ext cx="3779228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(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1960s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 comics)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6DB979-8EA4-D77B-AB35-134E40E82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5101" y="5192675"/>
            <a:ext cx="4858428" cy="4448796"/>
          </a:xfrm>
          <a:prstGeom prst="rect">
            <a:avLst/>
          </a:prstGeom>
        </p:spPr>
      </p:pic>
      <p:sp>
        <p:nvSpPr>
          <p:cNvPr id="9" name="Google Shape;257;p24">
            <a:extLst>
              <a:ext uri="{FF2B5EF4-FFF2-40B4-BE49-F238E27FC236}">
                <a16:creationId xmlns:a16="http://schemas.microsoft.com/office/drawing/2014/main" id="{C65F568D-D0C3-7BE1-77C6-F6DFAAA8F241}"/>
              </a:ext>
            </a:extLst>
          </p:cNvPr>
          <p:cNvSpPr txBox="1"/>
          <p:nvPr/>
        </p:nvSpPr>
        <p:spPr>
          <a:xfrm>
            <a:off x="6221129" y="724351"/>
            <a:ext cx="4265087" cy="677055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Issue #33</a:t>
            </a:r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2EBE77-0307-DC07-9412-0C3BFCDD26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3036" y="4443643"/>
            <a:ext cx="1614575" cy="10722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0DCBF8-30AC-93DE-8210-5174434A2B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8741" y="2566731"/>
            <a:ext cx="3929034" cy="18578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FFEB06-6AA8-93F5-F3AE-92C7CC225F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9700" y="1526581"/>
            <a:ext cx="2819794" cy="55538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1968C3A-54A2-B28A-6A0F-516757884B1C}"/>
              </a:ext>
            </a:extLst>
          </p:cNvPr>
          <p:cNvSpPr/>
          <p:nvPr/>
        </p:nvSpPr>
        <p:spPr>
          <a:xfrm>
            <a:off x="7457045" y="6664858"/>
            <a:ext cx="563399" cy="396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angers" panose="020B0604020202020204" charset="0"/>
              </a:rPr>
              <a:t>3 ft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B55E4E-D675-644E-8B4B-48BC87B759BC}"/>
              </a:ext>
            </a:extLst>
          </p:cNvPr>
          <p:cNvCxnSpPr/>
          <p:nvPr/>
        </p:nvCxnSpPr>
        <p:spPr>
          <a:xfrm>
            <a:off x="6629597" y="2580527"/>
            <a:ext cx="418903" cy="133350"/>
          </a:xfrm>
          <a:prstGeom prst="line">
            <a:avLst/>
          </a:prstGeom>
          <a:ln w="57150">
            <a:solidFill>
              <a:srgbClr val="020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F5219F-116B-7466-2233-3B2959F5D24F}"/>
              </a:ext>
            </a:extLst>
          </p:cNvPr>
          <p:cNvCxnSpPr>
            <a:cxnSpLocks/>
          </p:cNvCxnSpPr>
          <p:nvPr/>
        </p:nvCxnSpPr>
        <p:spPr>
          <a:xfrm rot="-1020000">
            <a:off x="7529292" y="6669355"/>
            <a:ext cx="418903" cy="1333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D6002A9-FF33-0ED2-D189-09375B803EEC}"/>
              </a:ext>
            </a:extLst>
          </p:cNvPr>
          <p:cNvSpPr/>
          <p:nvPr/>
        </p:nvSpPr>
        <p:spPr>
          <a:xfrm>
            <a:off x="8039494" y="9336708"/>
            <a:ext cx="3304427" cy="396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angers" panose="020B0604020202020204" charset="0"/>
              </a:rPr>
              <a:t>4 ft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6591EC-A94C-8FBC-6533-B3030A300235}"/>
              </a:ext>
            </a:extLst>
          </p:cNvPr>
          <p:cNvCxnSpPr>
            <a:cxnSpLocks/>
          </p:cNvCxnSpPr>
          <p:nvPr/>
        </p:nvCxnSpPr>
        <p:spPr>
          <a:xfrm rot="5400000">
            <a:off x="9691707" y="8242569"/>
            <a:ext cx="0" cy="23717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Brace 24">
            <a:extLst>
              <a:ext uri="{FF2B5EF4-FFF2-40B4-BE49-F238E27FC236}">
                <a16:creationId xmlns:a16="http://schemas.microsoft.com/office/drawing/2014/main" id="{65F114B4-34A3-F10C-4379-693A97C2AB2B}"/>
              </a:ext>
            </a:extLst>
          </p:cNvPr>
          <p:cNvSpPr/>
          <p:nvPr/>
        </p:nvSpPr>
        <p:spPr>
          <a:xfrm>
            <a:off x="9186712" y="6323719"/>
            <a:ext cx="560378" cy="1660996"/>
          </a:xfrm>
          <a:prstGeom prst="rightBrace">
            <a:avLst/>
          </a:prstGeom>
          <a:ln w="76200">
            <a:solidFill>
              <a:srgbClr val="020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20FB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9A8F5E-6BE2-B80E-982F-08D8D6C05DD8}"/>
              </a:ext>
            </a:extLst>
          </p:cNvPr>
          <p:cNvSpPr/>
          <p:nvPr/>
        </p:nvSpPr>
        <p:spPr>
          <a:xfrm>
            <a:off x="9829842" y="6955955"/>
            <a:ext cx="563399" cy="396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20FBF"/>
                </a:solidFill>
                <a:latin typeface="Bangers" panose="020B0604020202020204" charset="0"/>
              </a:rPr>
              <a:t>3 ft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94AFF240-520F-A32E-5DD5-241A83FD9910}"/>
              </a:ext>
            </a:extLst>
          </p:cNvPr>
          <p:cNvSpPr/>
          <p:nvPr/>
        </p:nvSpPr>
        <p:spPr>
          <a:xfrm rot="18791334">
            <a:off x="9620132" y="2052479"/>
            <a:ext cx="560378" cy="2518644"/>
          </a:xfrm>
          <a:prstGeom prst="rightBrace">
            <a:avLst>
              <a:gd name="adj1" fmla="val 13253"/>
              <a:gd name="adj2" fmla="val 50000"/>
            </a:avLst>
          </a:prstGeom>
          <a:ln w="76200">
            <a:solidFill>
              <a:srgbClr val="020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054F7B0-9F62-39D6-27B5-FE0E4CED4804}"/>
              </a:ext>
            </a:extLst>
          </p:cNvPr>
          <p:cNvSpPr/>
          <p:nvPr/>
        </p:nvSpPr>
        <p:spPr>
          <a:xfrm>
            <a:off x="10168432" y="2680869"/>
            <a:ext cx="563399" cy="396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20FBF"/>
                </a:solidFill>
                <a:latin typeface="Bangers" panose="020B0604020202020204" charset="0"/>
              </a:rPr>
              <a:t>18 ft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DF1BB80-4CEF-C513-FBEF-73E8B8733207}"/>
              </a:ext>
            </a:extLst>
          </p:cNvPr>
          <p:cNvSpPr/>
          <p:nvPr/>
        </p:nvSpPr>
        <p:spPr>
          <a:xfrm>
            <a:off x="10877570" y="4026931"/>
            <a:ext cx="563399" cy="396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angers" panose="020B0604020202020204" charset="0"/>
              </a:rPr>
              <a:t>3 ft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A0D9428-893A-D2A7-C7F0-94682113421C}"/>
              </a:ext>
            </a:extLst>
          </p:cNvPr>
          <p:cNvCxnSpPr>
            <a:cxnSpLocks/>
          </p:cNvCxnSpPr>
          <p:nvPr/>
        </p:nvCxnSpPr>
        <p:spPr>
          <a:xfrm rot="-1020000">
            <a:off x="10949817" y="4031428"/>
            <a:ext cx="418903" cy="1333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be 35">
            <a:extLst>
              <a:ext uri="{FF2B5EF4-FFF2-40B4-BE49-F238E27FC236}">
                <a16:creationId xmlns:a16="http://schemas.microsoft.com/office/drawing/2014/main" id="{4AE97F3E-A02D-691B-80DD-9F7E31862602}"/>
              </a:ext>
            </a:extLst>
          </p:cNvPr>
          <p:cNvSpPr/>
          <p:nvPr/>
        </p:nvSpPr>
        <p:spPr>
          <a:xfrm rot="2123160">
            <a:off x="12600190" y="4128347"/>
            <a:ext cx="2181225" cy="3065665"/>
          </a:xfrm>
          <a:prstGeom prst="cub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0FBE599-B9A6-5744-D8EC-77391230B3AB}"/>
              </a:ext>
            </a:extLst>
          </p:cNvPr>
          <p:cNvSpPr/>
          <p:nvPr/>
        </p:nvSpPr>
        <p:spPr>
          <a:xfrm>
            <a:off x="11799777" y="6694386"/>
            <a:ext cx="839765" cy="396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20FBF"/>
                </a:solidFill>
                <a:latin typeface="Bangers" panose="020B0604020202020204" charset="0"/>
              </a:rPr>
              <a:t>18 ft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68E166E-F9F3-6C85-0764-4896C6189085}"/>
              </a:ext>
            </a:extLst>
          </p:cNvPr>
          <p:cNvSpPr/>
          <p:nvPr/>
        </p:nvSpPr>
        <p:spPr>
          <a:xfrm>
            <a:off x="13367091" y="7222689"/>
            <a:ext cx="839765" cy="396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20FBF"/>
                </a:solidFill>
                <a:latin typeface="Bangers" panose="020B0604020202020204" charset="0"/>
              </a:rPr>
              <a:t>10 ft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A17A97A-97BB-5D54-975A-17F089F8470B}"/>
              </a:ext>
            </a:extLst>
          </p:cNvPr>
          <p:cNvSpPr/>
          <p:nvPr/>
        </p:nvSpPr>
        <p:spPr>
          <a:xfrm>
            <a:off x="14510893" y="6230298"/>
            <a:ext cx="839765" cy="396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20FBF"/>
                </a:solidFill>
                <a:latin typeface="Bangers" panose="020B0604020202020204" charset="0"/>
              </a:rPr>
              <a:t>20 ft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4765D0-6DC8-A191-FAA6-4F8C70DFD23E}"/>
              </a:ext>
            </a:extLst>
          </p:cNvPr>
          <p:cNvSpPr/>
          <p:nvPr/>
        </p:nvSpPr>
        <p:spPr>
          <a:xfrm>
            <a:off x="6064030" y="2037645"/>
            <a:ext cx="308008" cy="18582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F6A8F4-2601-336C-885B-7200595D83E3}"/>
              </a:ext>
            </a:extLst>
          </p:cNvPr>
          <p:cNvSpPr/>
          <p:nvPr/>
        </p:nvSpPr>
        <p:spPr>
          <a:xfrm>
            <a:off x="10092290" y="4865257"/>
            <a:ext cx="466623" cy="20599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32;p22">
            <a:extLst>
              <a:ext uri="{FF2B5EF4-FFF2-40B4-BE49-F238E27FC236}">
                <a16:creationId xmlns:a16="http://schemas.microsoft.com/office/drawing/2014/main" id="{48C7CB19-9533-D59F-CBE2-48BCE7EBA200}"/>
              </a:ext>
            </a:extLst>
          </p:cNvPr>
          <p:cNvSpPr txBox="1"/>
          <p:nvPr/>
        </p:nvSpPr>
        <p:spPr>
          <a:xfrm>
            <a:off x="15177766" y="4026931"/>
            <a:ext cx="2618060" cy="384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Is it iron or steel? if we assume medium/ low carbon steel is what </a:t>
            </a:r>
            <a:r>
              <a:rPr lang="en-US" sz="2400" dirty="0" err="1">
                <a:latin typeface="Bangers"/>
                <a:sym typeface="Bangers"/>
              </a:rPr>
              <a:t>spidey</a:t>
            </a:r>
            <a:r>
              <a:rPr lang="en-US" sz="2400" dirty="0">
                <a:latin typeface="Bangers"/>
                <a:sym typeface="Bangers"/>
              </a:rPr>
              <a:t> meant to say, 1018 has a density=</a:t>
            </a:r>
            <a:r>
              <a:rPr lang="en-US" sz="2400" dirty="0" err="1">
                <a:latin typeface="Bangers"/>
                <a:sym typeface="Bangers"/>
              </a:rPr>
              <a:t>0.284lb</a:t>
            </a:r>
            <a:r>
              <a:rPr lang="en-US" sz="2400" dirty="0">
                <a:latin typeface="Bangers"/>
                <a:sym typeface="Bangers"/>
              </a:rPr>
              <a:t>/</a:t>
            </a:r>
            <a:r>
              <a:rPr lang="en-US" sz="2400" dirty="0" err="1">
                <a:latin typeface="Bangers"/>
                <a:sym typeface="Bangers"/>
              </a:rPr>
              <a:t>in</a:t>
            </a:r>
            <a:r>
              <a:rPr lang="en-US" sz="2400" baseline="30000" dirty="0" err="1">
                <a:latin typeface="Bangers"/>
                <a:sym typeface="Bangers"/>
              </a:rPr>
              <a:t>3</a:t>
            </a:r>
            <a:endParaRPr lang="en-US" sz="2400" baseline="30000" dirty="0">
              <a:latin typeface="Bangers"/>
              <a:sym typeface="Bangers"/>
            </a:endParaRP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Not solid, so ½ dense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AF3B4F-9118-7627-77DD-2D61F6794936}"/>
                  </a:ext>
                </a:extLst>
              </p:cNvPr>
              <p:cNvSpPr txBox="1"/>
              <p:nvPr/>
            </p:nvSpPr>
            <p:spPr>
              <a:xfrm>
                <a:off x="11914024" y="7850827"/>
                <a:ext cx="5881802" cy="7834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𝑑𝑒𝑛𝑠𝑖𝑡𝑦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𝑣𝑜𝑙𝑢𝑚𝑒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0.284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𝑙𝑏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𝑓𝑡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𝑓𝑡</m:t>
                          </m:r>
                        </m:e>
                      </m:d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𝑓𝑡</m:t>
                          </m:r>
                        </m:e>
                      </m:d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(0.5)</m:t>
                      </m:r>
                    </m:oMath>
                  </m:oMathPara>
                </a14:m>
                <a:endParaRPr lang="en-US" sz="16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=662,515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𝑝𝑜𝑢𝑛𝑑𝑠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=331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𝑡𝑜𝑛𝑠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AF3B4F-9118-7627-77DD-2D61F6794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4024" y="7850827"/>
                <a:ext cx="5881802" cy="783484"/>
              </a:xfrm>
              <a:prstGeom prst="rect">
                <a:avLst/>
              </a:prstGeom>
              <a:blipFill>
                <a:blip r:embed="rId11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Google Shape;232;p22">
            <a:extLst>
              <a:ext uri="{FF2B5EF4-FFF2-40B4-BE49-F238E27FC236}">
                <a16:creationId xmlns:a16="http://schemas.microsoft.com/office/drawing/2014/main" id="{BF75AEF2-F5D6-EFD7-800E-F06EADE5E4BC}"/>
              </a:ext>
            </a:extLst>
          </p:cNvPr>
          <p:cNvSpPr txBox="1"/>
          <p:nvPr/>
        </p:nvSpPr>
        <p:spPr>
          <a:xfrm>
            <a:off x="11914023" y="8743495"/>
            <a:ext cx="5586125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Bangers"/>
                <a:sym typeface="Bangers"/>
              </a:rPr>
              <a:t>1960s</a:t>
            </a:r>
            <a:r>
              <a:rPr lang="en-US" sz="2400" dirty="0">
                <a:latin typeface="Bangers"/>
                <a:sym typeface="Bangers"/>
              </a:rPr>
              <a:t> locomotive weighs 100-150 tons</a:t>
            </a:r>
            <a:endParaRPr lang="en-US" dirty="0"/>
          </a:p>
        </p:txBody>
      </p:sp>
      <p:sp>
        <p:nvSpPr>
          <p:cNvPr id="34" name="Google Shape;257;p24">
            <a:extLst>
              <a:ext uri="{FF2B5EF4-FFF2-40B4-BE49-F238E27FC236}">
                <a16:creationId xmlns:a16="http://schemas.microsoft.com/office/drawing/2014/main" id="{68FCA992-9F2D-D4E9-C47D-839876CBEFA0}"/>
              </a:ext>
            </a:extLst>
          </p:cNvPr>
          <p:cNvSpPr txBox="1"/>
          <p:nvPr/>
        </p:nvSpPr>
        <p:spPr>
          <a:xfrm>
            <a:off x="12591165" y="9694107"/>
            <a:ext cx="4679219" cy="430887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ea typeface="Bangers"/>
                <a:cs typeface="Bangers"/>
                <a:sym typeface="Bangers"/>
              </a:rPr>
              <a:t>Spider ratio says max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ea typeface="Bangers"/>
                <a:cs typeface="Bangers"/>
                <a:sym typeface="Bangers"/>
              </a:rPr>
              <a:t>34,000lbs</a:t>
            </a:r>
            <a:endParaRPr lang="en-US" sz="2800" dirty="0"/>
          </a:p>
        </p:txBody>
      </p:sp>
      <p:pic>
        <p:nvPicPr>
          <p:cNvPr id="41" name="Graphic 40" descr="Close with solid fill">
            <a:extLst>
              <a:ext uri="{FF2B5EF4-FFF2-40B4-BE49-F238E27FC236}">
                <a16:creationId xmlns:a16="http://schemas.microsoft.com/office/drawing/2014/main" id="{732869FB-2483-F22C-29C0-028D277BC1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858404" y="83092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19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134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1275" y="-4536925"/>
            <a:ext cx="19155074" cy="194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2"/>
          <p:cNvSpPr txBox="1"/>
          <p:nvPr/>
        </p:nvSpPr>
        <p:spPr>
          <a:xfrm>
            <a:off x="515196" y="4610712"/>
            <a:ext cx="4103487" cy="123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Topic 3</a:t>
            </a:r>
            <a:endParaRPr dirty="0"/>
          </a:p>
        </p:txBody>
      </p:sp>
      <p:sp>
        <p:nvSpPr>
          <p:cNvPr id="232" name="Google Shape;232;p22"/>
          <p:cNvSpPr txBox="1"/>
          <p:nvPr/>
        </p:nvSpPr>
        <p:spPr>
          <a:xfrm>
            <a:off x="12186678" y="1181100"/>
            <a:ext cx="5586125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According to Roosevelt island stats, a cable car  is 41,525 </a:t>
            </a:r>
            <a:r>
              <a:rPr lang="en-US" sz="2400" dirty="0" err="1">
                <a:latin typeface="Bangers"/>
                <a:sym typeface="Bangers"/>
              </a:rPr>
              <a:t>lbs</a:t>
            </a:r>
            <a:r>
              <a:rPr lang="en-US" sz="2400" dirty="0">
                <a:latin typeface="Bangers"/>
                <a:sym typeface="Bangers"/>
              </a:rPr>
              <a:t> when fully loaded and 22,125 </a:t>
            </a:r>
            <a:r>
              <a:rPr lang="en-US" sz="2400" dirty="0" err="1">
                <a:latin typeface="Bangers"/>
                <a:sym typeface="Bangers"/>
              </a:rPr>
              <a:t>lbs</a:t>
            </a:r>
            <a:r>
              <a:rPr lang="en-US" sz="2400" dirty="0">
                <a:latin typeface="Bangers"/>
                <a:sym typeface="Bangers"/>
              </a:rPr>
              <a:t> when empty</a:t>
            </a: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Maybe if the car isn’t fully loaded this would be reasonable for </a:t>
            </a:r>
            <a:r>
              <a:rPr lang="en-US" sz="2400" dirty="0" err="1">
                <a:latin typeface="Bangers"/>
                <a:sym typeface="Bangers"/>
              </a:rPr>
              <a:t>spidey</a:t>
            </a:r>
            <a:endParaRPr lang="en-US" dirty="0"/>
          </a:p>
        </p:txBody>
      </p:sp>
      <p:pic>
        <p:nvPicPr>
          <p:cNvPr id="233" name="Google Shape;2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9700" y="599176"/>
            <a:ext cx="6238075" cy="90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52;p24">
            <a:extLst>
              <a:ext uri="{FF2B5EF4-FFF2-40B4-BE49-F238E27FC236}">
                <a16:creationId xmlns:a16="http://schemas.microsoft.com/office/drawing/2014/main" id="{98303409-D67B-7A2C-E426-C66D6F89696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360" y="1181100"/>
            <a:ext cx="4796640" cy="916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57;p24">
            <a:extLst>
              <a:ext uri="{FF2B5EF4-FFF2-40B4-BE49-F238E27FC236}">
                <a16:creationId xmlns:a16="http://schemas.microsoft.com/office/drawing/2014/main" id="{1322AB72-1C70-694C-D0C5-0057EC37ABA7}"/>
              </a:ext>
            </a:extLst>
          </p:cNvPr>
          <p:cNvSpPr txBox="1"/>
          <p:nvPr/>
        </p:nvSpPr>
        <p:spPr>
          <a:xfrm>
            <a:off x="411375" y="7565514"/>
            <a:ext cx="4265087" cy="677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Tobey Maguire</a:t>
            </a:r>
            <a:endParaRPr dirty="0"/>
          </a:p>
        </p:txBody>
      </p:sp>
      <p:sp>
        <p:nvSpPr>
          <p:cNvPr id="9" name="Google Shape;257;p24">
            <a:extLst>
              <a:ext uri="{FF2B5EF4-FFF2-40B4-BE49-F238E27FC236}">
                <a16:creationId xmlns:a16="http://schemas.microsoft.com/office/drawing/2014/main" id="{C65F568D-D0C3-7BE1-77C6-F6DFAAA8F241}"/>
              </a:ext>
            </a:extLst>
          </p:cNvPr>
          <p:cNvSpPr txBox="1"/>
          <p:nvPr/>
        </p:nvSpPr>
        <p:spPr>
          <a:xfrm>
            <a:off x="6221129" y="724351"/>
            <a:ext cx="4265087" cy="677055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Spider-man</a:t>
            </a:r>
            <a:endParaRPr dirty="0"/>
          </a:p>
        </p:txBody>
      </p:sp>
      <p:pic>
        <p:nvPicPr>
          <p:cNvPr id="3074" name="Picture 2" descr="Doctored Spider-Man Footage Turns Iconic Marvel Scenes Into Gory, R-rated  Horror">
            <a:extLst>
              <a:ext uri="{FF2B5EF4-FFF2-40B4-BE49-F238E27FC236}">
                <a16:creationId xmlns:a16="http://schemas.microsoft.com/office/drawing/2014/main" id="{2A45A10A-7771-6179-FFE4-93B70C528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975" y="4874499"/>
            <a:ext cx="24765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pider-Man's 10 Most Impressive Displays Of Power In The Tobey Maguire  Movies">
            <a:extLst>
              <a:ext uri="{FF2B5EF4-FFF2-40B4-BE49-F238E27FC236}">
                <a16:creationId xmlns:a16="http://schemas.microsoft.com/office/drawing/2014/main" id="{82349FB7-4FD9-850D-505C-8A1ECDE2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898" y="1541406"/>
            <a:ext cx="6019975" cy="30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obey Maguire Says He Wants to Keep Playing Spider-Man: 'Why Wouldn't I  Want to Do That?'">
            <a:extLst>
              <a:ext uri="{FF2B5EF4-FFF2-40B4-BE49-F238E27FC236}">
                <a16:creationId xmlns:a16="http://schemas.microsoft.com/office/drawing/2014/main" id="{59059471-3EB9-6A96-795A-7B6369058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0" r="29389"/>
          <a:stretch/>
        </p:blipFill>
        <p:spPr bwMode="auto">
          <a:xfrm>
            <a:off x="630365" y="1900003"/>
            <a:ext cx="3848630" cy="499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pider-Man (Raimi) Cable Car Feat - Calculated - Gen ...">
            <a:extLst>
              <a:ext uri="{FF2B5EF4-FFF2-40B4-BE49-F238E27FC236}">
                <a16:creationId xmlns:a16="http://schemas.microsoft.com/office/drawing/2014/main" id="{3840EF1C-333A-F0B6-12F4-25C93752C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3" r="22735" b="10695"/>
          <a:stretch/>
        </p:blipFill>
        <p:spPr bwMode="auto">
          <a:xfrm>
            <a:off x="7127257" y="5807210"/>
            <a:ext cx="3882765" cy="38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474262-2215-A29E-820B-73D81ACD1EF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7969" b="24766"/>
          <a:stretch/>
        </p:blipFill>
        <p:spPr>
          <a:xfrm>
            <a:off x="5169075" y="4309619"/>
            <a:ext cx="4115833" cy="2368010"/>
          </a:xfrm>
          <a:prstGeom prst="rect">
            <a:avLst/>
          </a:prstGeom>
        </p:spPr>
      </p:pic>
      <p:pic>
        <p:nvPicPr>
          <p:cNvPr id="3080" name="Picture 8" descr="Solved Spiderman uses his spider webs to save a runaway | Chegg.com">
            <a:extLst>
              <a:ext uri="{FF2B5EF4-FFF2-40B4-BE49-F238E27FC236}">
                <a16:creationId xmlns:a16="http://schemas.microsoft.com/office/drawing/2014/main" id="{AE0D04F6-3D53-F9B2-04AC-7492139C3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r="5523" b="4381"/>
          <a:stretch/>
        </p:blipFill>
        <p:spPr bwMode="auto">
          <a:xfrm>
            <a:off x="14748549" y="4151444"/>
            <a:ext cx="2924175" cy="236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aphic 39" descr="Checkmark with solid fill">
            <a:extLst>
              <a:ext uri="{FF2B5EF4-FFF2-40B4-BE49-F238E27FC236}">
                <a16:creationId xmlns:a16="http://schemas.microsoft.com/office/drawing/2014/main" id="{F71FE641-2DB4-9F10-E5DB-BF76D985EA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788125" y="2863639"/>
            <a:ext cx="914400" cy="914400"/>
          </a:xfrm>
          <a:prstGeom prst="rect">
            <a:avLst/>
          </a:prstGeom>
        </p:spPr>
      </p:pic>
      <p:sp>
        <p:nvSpPr>
          <p:cNvPr id="26" name="Google Shape;232;p22">
            <a:extLst>
              <a:ext uri="{FF2B5EF4-FFF2-40B4-BE49-F238E27FC236}">
                <a16:creationId xmlns:a16="http://schemas.microsoft.com/office/drawing/2014/main" id="{6BF9A1A2-9FCC-DF7A-A36F-116AC6A7FF24}"/>
              </a:ext>
            </a:extLst>
          </p:cNvPr>
          <p:cNvSpPr txBox="1"/>
          <p:nvPr/>
        </p:nvSpPr>
        <p:spPr>
          <a:xfrm>
            <a:off x="12033624" y="6552500"/>
            <a:ext cx="5586125" cy="288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Average </a:t>
            </a:r>
            <a:r>
              <a:rPr lang="en-US" sz="2400" dirty="0" err="1">
                <a:latin typeface="Bangers"/>
                <a:sym typeface="Bangers"/>
              </a:rPr>
              <a:t>nyc</a:t>
            </a:r>
            <a:r>
              <a:rPr lang="en-US" sz="2400" dirty="0">
                <a:latin typeface="Bangers"/>
                <a:sym typeface="Bangers"/>
              </a:rPr>
              <a:t> subway car is </a:t>
            </a:r>
            <a:r>
              <a:rPr lang="en-US" sz="2400" dirty="0" err="1">
                <a:latin typeface="Bangers"/>
                <a:sym typeface="Bangers"/>
              </a:rPr>
              <a:t>60ft</a:t>
            </a:r>
            <a:r>
              <a:rPr lang="en-US" sz="2400" dirty="0">
                <a:latin typeface="Bangers"/>
                <a:sym typeface="Bangers"/>
              </a:rPr>
              <a:t> long, </a:t>
            </a:r>
            <a:r>
              <a:rPr lang="en-US" sz="2400" dirty="0" err="1">
                <a:latin typeface="Bangers"/>
                <a:sym typeface="Bangers"/>
              </a:rPr>
              <a:t>10ft</a:t>
            </a:r>
            <a:r>
              <a:rPr lang="en-US" sz="2400" dirty="0">
                <a:latin typeface="Bangers"/>
                <a:sym typeface="Bangers"/>
              </a:rPr>
              <a:t> wide</a:t>
            </a: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Weight per car: 85,000 </a:t>
            </a:r>
            <a:r>
              <a:rPr lang="en-US" sz="2400" dirty="0" err="1">
                <a:latin typeface="Bangers"/>
                <a:sym typeface="Bangers"/>
              </a:rPr>
              <a:t>lbs</a:t>
            </a:r>
            <a:endParaRPr lang="en-US" sz="2400" dirty="0">
              <a:latin typeface="Bangers"/>
              <a:sym typeface="Bangers"/>
            </a:endParaRP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Average train has 8-10 cars</a:t>
            </a: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Total train weight is 850,000 </a:t>
            </a:r>
            <a:r>
              <a:rPr lang="en-US" sz="2400" dirty="0" err="1">
                <a:latin typeface="Bangers"/>
                <a:sym typeface="Bangers"/>
              </a:rPr>
              <a:t>lbs</a:t>
            </a:r>
            <a:endParaRPr lang="en-US" sz="2400" dirty="0">
              <a:latin typeface="Bangers"/>
              <a:sym typeface="Bangers"/>
            </a:endParaRP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Max speed 55 mph</a:t>
            </a: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Seems unlikely to me</a:t>
            </a:r>
          </a:p>
        </p:txBody>
      </p:sp>
      <p:pic>
        <p:nvPicPr>
          <p:cNvPr id="34" name="Graphic 33" descr="Close with solid fill">
            <a:extLst>
              <a:ext uri="{FF2B5EF4-FFF2-40B4-BE49-F238E27FC236}">
                <a16:creationId xmlns:a16="http://schemas.microsoft.com/office/drawing/2014/main" id="{B4B2FA1C-D2BC-A5F0-44EF-F08C1D1374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531389" y="7342452"/>
            <a:ext cx="914400" cy="914400"/>
          </a:xfrm>
          <a:prstGeom prst="rect">
            <a:avLst/>
          </a:prstGeom>
        </p:spPr>
      </p:pic>
      <p:sp>
        <p:nvSpPr>
          <p:cNvPr id="35" name="Google Shape;257;p24">
            <a:extLst>
              <a:ext uri="{FF2B5EF4-FFF2-40B4-BE49-F238E27FC236}">
                <a16:creationId xmlns:a16="http://schemas.microsoft.com/office/drawing/2014/main" id="{473F9AE0-1982-CF0C-882D-8193ADFAD911}"/>
              </a:ext>
            </a:extLst>
          </p:cNvPr>
          <p:cNvSpPr txBox="1"/>
          <p:nvPr/>
        </p:nvSpPr>
        <p:spPr>
          <a:xfrm>
            <a:off x="12591165" y="9694107"/>
            <a:ext cx="4679219" cy="430887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ea typeface="Bangers"/>
                <a:cs typeface="Bangers"/>
                <a:sym typeface="Bangers"/>
              </a:rPr>
              <a:t>Spider ratio says max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ea typeface="Bangers"/>
                <a:cs typeface="Bangers"/>
                <a:sym typeface="Bangers"/>
              </a:rPr>
              <a:t>34,000lbsz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5706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134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1275" y="-4536925"/>
            <a:ext cx="19155074" cy="194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2"/>
          <p:cNvSpPr txBox="1"/>
          <p:nvPr/>
        </p:nvSpPr>
        <p:spPr>
          <a:xfrm>
            <a:off x="515196" y="4610712"/>
            <a:ext cx="4103487" cy="123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Topic 3</a:t>
            </a:r>
            <a:endParaRPr dirty="0"/>
          </a:p>
        </p:txBody>
      </p:sp>
      <p:pic>
        <p:nvPicPr>
          <p:cNvPr id="233" name="Google Shape;2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9700" y="599176"/>
            <a:ext cx="6238075" cy="90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52;p24">
            <a:extLst>
              <a:ext uri="{FF2B5EF4-FFF2-40B4-BE49-F238E27FC236}">
                <a16:creationId xmlns:a16="http://schemas.microsoft.com/office/drawing/2014/main" id="{98303409-D67B-7A2C-E426-C66D6F89696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360" y="1181100"/>
            <a:ext cx="4796640" cy="916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57;p24">
            <a:extLst>
              <a:ext uri="{FF2B5EF4-FFF2-40B4-BE49-F238E27FC236}">
                <a16:creationId xmlns:a16="http://schemas.microsoft.com/office/drawing/2014/main" id="{1322AB72-1C70-694C-D0C5-0057EC37ABA7}"/>
              </a:ext>
            </a:extLst>
          </p:cNvPr>
          <p:cNvSpPr txBox="1"/>
          <p:nvPr/>
        </p:nvSpPr>
        <p:spPr>
          <a:xfrm>
            <a:off x="411375" y="7565514"/>
            <a:ext cx="4265087" cy="677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Tom holland</a:t>
            </a:r>
            <a:endParaRPr dirty="0"/>
          </a:p>
        </p:txBody>
      </p:sp>
      <p:sp>
        <p:nvSpPr>
          <p:cNvPr id="9" name="Google Shape;257;p24">
            <a:extLst>
              <a:ext uri="{FF2B5EF4-FFF2-40B4-BE49-F238E27FC236}">
                <a16:creationId xmlns:a16="http://schemas.microsoft.com/office/drawing/2014/main" id="{C65F568D-D0C3-7BE1-77C6-F6DFAAA8F241}"/>
              </a:ext>
            </a:extLst>
          </p:cNvPr>
          <p:cNvSpPr txBox="1"/>
          <p:nvPr/>
        </p:nvSpPr>
        <p:spPr>
          <a:xfrm>
            <a:off x="6221129" y="724351"/>
            <a:ext cx="4265087" cy="677055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Next time…</a:t>
            </a:r>
            <a:endParaRPr dirty="0"/>
          </a:p>
        </p:txBody>
      </p:sp>
      <p:pic>
        <p:nvPicPr>
          <p:cNvPr id="5" name="Picture 8" descr="In Defense of Tom Holland's Spider-Man – The Comenian">
            <a:extLst>
              <a:ext uri="{FF2B5EF4-FFF2-40B4-BE49-F238E27FC236}">
                <a16:creationId xmlns:a16="http://schemas.microsoft.com/office/drawing/2014/main" id="{B90D52BD-5607-EE82-2FBF-870612804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9" t="6567" r="22387" b="25022"/>
          <a:stretch/>
        </p:blipFill>
        <p:spPr bwMode="auto">
          <a:xfrm>
            <a:off x="572903" y="1701221"/>
            <a:ext cx="3867269" cy="521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The Hilarious Reason One Spider-Man: Homecoming Scene Had To Be Recut |  Cinemablend">
            <a:extLst>
              <a:ext uri="{FF2B5EF4-FFF2-40B4-BE49-F238E27FC236}">
                <a16:creationId xmlns:a16="http://schemas.microsoft.com/office/drawing/2014/main" id="{3E6F57BA-E657-BB74-1967-8A1D5C30B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543" y="1918844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Why Ferries Are the Best Way to See NYC | Condé Nast Traveler">
            <a:extLst>
              <a:ext uri="{FF2B5EF4-FFF2-40B4-BE49-F238E27FC236}">
                <a16:creationId xmlns:a16="http://schemas.microsoft.com/office/drawing/2014/main" id="{CA5879B7-6FDA-269E-25A3-19D3EABBA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t="11929" r="23429" b="19429"/>
          <a:stretch/>
        </p:blipFill>
        <p:spPr bwMode="auto">
          <a:xfrm>
            <a:off x="5598903" y="5119679"/>
            <a:ext cx="5256280" cy="323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671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FBF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5"/>
          <p:cNvPicPr preferRelativeResize="0"/>
          <p:nvPr/>
        </p:nvPicPr>
        <p:blipFill rotWithShape="1">
          <a:blip r:embed="rId3">
            <a:alphaModFix/>
          </a:blip>
          <a:srcRect t="23143" b="21485"/>
          <a:stretch/>
        </p:blipFill>
        <p:spPr>
          <a:xfrm>
            <a:off x="1" y="-1"/>
            <a:ext cx="18287998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8762" y="2181400"/>
            <a:ext cx="5248475" cy="778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325" y="2181375"/>
            <a:ext cx="5248479" cy="778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93577" y="2181396"/>
            <a:ext cx="5248475" cy="77839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oogle Shape;130;p15"/>
          <p:cNvGrpSpPr/>
          <p:nvPr/>
        </p:nvGrpSpPr>
        <p:grpSpPr>
          <a:xfrm>
            <a:off x="12920568" y="8362777"/>
            <a:ext cx="3794400" cy="1260158"/>
            <a:chOff x="0" y="-19050"/>
            <a:chExt cx="5059200" cy="1680210"/>
          </a:xfrm>
        </p:grpSpPr>
        <p:sp>
          <p:nvSpPr>
            <p:cNvPr id="131" name="Google Shape;131;p15"/>
            <p:cNvSpPr txBox="1"/>
            <p:nvPr/>
          </p:nvSpPr>
          <p:spPr>
            <a:xfrm>
              <a:off x="0" y="-19050"/>
              <a:ext cx="5059200" cy="886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i="0" u="none" strike="noStrike" cap="none" dirty="0">
                  <a:solidFill>
                    <a:srgbClr val="000000"/>
                  </a:solidFill>
                  <a:latin typeface="Bangers"/>
                  <a:ea typeface="Bangers"/>
                  <a:cs typeface="Bangers"/>
                  <a:sym typeface="Bangers"/>
                </a:rPr>
                <a:t>Printing vision a body</a:t>
              </a:r>
              <a:endParaRPr dirty="0"/>
            </a:p>
          </p:txBody>
        </p:sp>
        <p:sp>
          <p:nvSpPr>
            <p:cNvPr id="132" name="Google Shape;132;p15"/>
            <p:cNvSpPr txBox="1"/>
            <p:nvPr/>
          </p:nvSpPr>
          <p:spPr>
            <a:xfrm>
              <a:off x="325603" y="676275"/>
              <a:ext cx="4408200" cy="984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i="0" u="none" strike="noStrike" cap="none" dirty="0">
                  <a:solidFill>
                    <a:srgbClr val="000000"/>
                  </a:solidFill>
                  <a:latin typeface="Bangers"/>
                  <a:ea typeface="Bangers"/>
                  <a:cs typeface="Bangers"/>
                  <a:sym typeface="Bangers"/>
                </a:rPr>
                <a:t>Fusing Vibranium to cells for </a:t>
              </a:r>
              <a:r>
                <a:rPr lang="en-US" sz="2400" i="0" u="none" strike="noStrike" cap="none" dirty="0" err="1">
                  <a:solidFill>
                    <a:srgbClr val="000000"/>
                  </a:solidFill>
                  <a:latin typeface="Bangers"/>
                  <a:ea typeface="Bangers"/>
                  <a:cs typeface="Bangers"/>
                  <a:sym typeface="Bangers"/>
                </a:rPr>
                <a:t>3d</a:t>
              </a:r>
              <a:r>
                <a:rPr lang="en-US" sz="2400" i="0" u="none" strike="noStrike" cap="none" dirty="0">
                  <a:solidFill>
                    <a:srgbClr val="000000"/>
                  </a:solidFill>
                  <a:latin typeface="Bangers"/>
                  <a:ea typeface="Bangers"/>
                  <a:cs typeface="Bangers"/>
                  <a:sym typeface="Bangers"/>
                </a:rPr>
                <a:t> printing</a:t>
              </a:r>
              <a:endParaRPr dirty="0"/>
            </a:p>
          </p:txBody>
        </p:sp>
      </p:grpSp>
      <p:sp>
        <p:nvSpPr>
          <p:cNvPr id="133" name="Google Shape;133;p15"/>
          <p:cNvSpPr txBox="1"/>
          <p:nvPr/>
        </p:nvSpPr>
        <p:spPr>
          <a:xfrm>
            <a:off x="7463667" y="8322223"/>
            <a:ext cx="3413598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Super soldier serum</a:t>
            </a:r>
            <a:endParaRPr dirty="0"/>
          </a:p>
        </p:txBody>
      </p:sp>
      <p:sp>
        <p:nvSpPr>
          <p:cNvPr id="134" name="Google Shape;134;p15"/>
          <p:cNvSpPr txBox="1"/>
          <p:nvPr/>
        </p:nvSpPr>
        <p:spPr>
          <a:xfrm>
            <a:off x="7490963" y="8836573"/>
            <a:ext cx="330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To enhance the body and mind</a:t>
            </a:r>
            <a:endParaRPr dirty="0"/>
          </a:p>
        </p:txBody>
      </p:sp>
      <p:sp>
        <p:nvSpPr>
          <p:cNvPr id="135" name="Google Shape;135;p15"/>
          <p:cNvSpPr txBox="1"/>
          <p:nvPr/>
        </p:nvSpPr>
        <p:spPr>
          <a:xfrm>
            <a:off x="3106555" y="675462"/>
            <a:ext cx="1207489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Superhero origin stories</a:t>
            </a:r>
            <a:endParaRPr dirty="0"/>
          </a:p>
        </p:txBody>
      </p:sp>
      <p:grpSp>
        <p:nvGrpSpPr>
          <p:cNvPr id="136" name="Google Shape;136;p15"/>
          <p:cNvGrpSpPr/>
          <p:nvPr/>
        </p:nvGrpSpPr>
        <p:grpSpPr>
          <a:xfrm>
            <a:off x="1912529" y="8326985"/>
            <a:ext cx="3306150" cy="1295948"/>
            <a:chOff x="0" y="-19050"/>
            <a:chExt cx="4408200" cy="1727930"/>
          </a:xfrm>
        </p:grpSpPr>
        <p:sp>
          <p:nvSpPr>
            <p:cNvPr id="137" name="Google Shape;137;p15"/>
            <p:cNvSpPr txBox="1"/>
            <p:nvPr/>
          </p:nvSpPr>
          <p:spPr>
            <a:xfrm>
              <a:off x="0" y="-19050"/>
              <a:ext cx="4408200" cy="886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i="0" u="none" strike="noStrike" cap="none" dirty="0">
                  <a:solidFill>
                    <a:srgbClr val="000000"/>
                  </a:solidFill>
                  <a:latin typeface="Bangers"/>
                  <a:ea typeface="Bangers"/>
                  <a:cs typeface="Bangers"/>
                  <a:sym typeface="Bangers"/>
                </a:rPr>
                <a:t>Gamma rays</a:t>
              </a:r>
              <a:endParaRPr dirty="0"/>
            </a:p>
          </p:txBody>
        </p:sp>
        <p:sp>
          <p:nvSpPr>
            <p:cNvPr id="138" name="Google Shape;138;p15"/>
            <p:cNvSpPr txBox="1"/>
            <p:nvPr/>
          </p:nvSpPr>
          <p:spPr>
            <a:xfrm>
              <a:off x="0" y="723995"/>
              <a:ext cx="4408200" cy="984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i="0" u="none" strike="noStrike" cap="none" dirty="0">
                  <a:solidFill>
                    <a:srgbClr val="000000"/>
                  </a:solidFill>
                  <a:latin typeface="Bangers"/>
                  <a:ea typeface="Bangers"/>
                  <a:cs typeface="Bangers"/>
                  <a:sym typeface="Bangers"/>
                </a:rPr>
                <a:t>High dosage causes mutations?</a:t>
              </a:r>
              <a:endParaRPr dirty="0"/>
            </a:p>
          </p:txBody>
        </p:sp>
      </p:grpSp>
      <p:pic>
        <p:nvPicPr>
          <p:cNvPr id="2" name="Picture 6" descr="Mengapa Tesseract (space stone) paling sering disorot dan terkuat di cerita  Marvel Cinematic Universe? - Quora">
            <a:extLst>
              <a:ext uri="{FF2B5EF4-FFF2-40B4-BE49-F238E27FC236}">
                <a16:creationId xmlns:a16="http://schemas.microsoft.com/office/drawing/2014/main" id="{12BE4664-9ED5-E119-51A4-A76ED19E6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218" y="2604234"/>
            <a:ext cx="42291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eck Out the Vision Poster for Marvel's Avengers: Age of Ultron - IGN">
            <a:extLst>
              <a:ext uri="{FF2B5EF4-FFF2-40B4-BE49-F238E27FC236}">
                <a16:creationId xmlns:a16="http://schemas.microsoft.com/office/drawing/2014/main" id="{7AC2F677-5A40-F9B5-3EB0-849680700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3"/>
          <a:stretch/>
        </p:blipFill>
        <p:spPr bwMode="auto">
          <a:xfrm>
            <a:off x="13521595" y="5286176"/>
            <a:ext cx="2592345" cy="300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etails Of Marvel's 'Hulk' Film Rights - Fans Can Relax About Sequel">
            <a:extLst>
              <a:ext uri="{FF2B5EF4-FFF2-40B4-BE49-F238E27FC236}">
                <a16:creationId xmlns:a16="http://schemas.microsoft.com/office/drawing/2014/main" id="{B2B1EFD9-BD51-75CA-FCC5-C9468B704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r="41292"/>
          <a:stretch/>
        </p:blipFill>
        <p:spPr bwMode="auto">
          <a:xfrm>
            <a:off x="2449274" y="5289340"/>
            <a:ext cx="2232661" cy="300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amma Rays: Helper or Hazard? | Let's Talk Science">
            <a:extLst>
              <a:ext uri="{FF2B5EF4-FFF2-40B4-BE49-F238E27FC236}">
                <a16:creationId xmlns:a16="http://schemas.microsoft.com/office/drawing/2014/main" id="{4DEEA678-1506-2BE4-9E71-951E3E53F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96"/>
          <a:stretch/>
        </p:blipFill>
        <p:spPr bwMode="auto">
          <a:xfrm>
            <a:off x="1228000" y="2604234"/>
            <a:ext cx="4675127" cy="250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E0A041-C57A-B1F6-9D54-727A4A84014C}"/>
              </a:ext>
            </a:extLst>
          </p:cNvPr>
          <p:cNvSpPr/>
          <p:nvPr/>
        </p:nvSpPr>
        <p:spPr>
          <a:xfrm>
            <a:off x="1323832" y="2695092"/>
            <a:ext cx="723331" cy="2254369"/>
          </a:xfrm>
          <a:prstGeom prst="rect">
            <a:avLst/>
          </a:prstGeom>
          <a:noFill/>
          <a:ln w="57150">
            <a:solidFill>
              <a:srgbClr val="020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4" name="Picture 4" descr="Angel of the Lord | Superhéroes marvel, Superhéroes, Capitan america chris  evans">
            <a:extLst>
              <a:ext uri="{FF2B5EF4-FFF2-40B4-BE49-F238E27FC236}">
                <a16:creationId xmlns:a16="http://schemas.microsoft.com/office/drawing/2014/main" id="{5DA6F8EB-6D19-9024-F6CD-C48BA3E7A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r="4881" b="6917"/>
          <a:stretch/>
        </p:blipFill>
        <p:spPr bwMode="auto">
          <a:xfrm>
            <a:off x="7439654" y="3990628"/>
            <a:ext cx="3413598" cy="429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4B11D0-8279-E1AE-C926-04C33A2ACAD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825" t="27586" r="81194" b="23698"/>
          <a:stretch/>
        </p:blipFill>
        <p:spPr>
          <a:xfrm>
            <a:off x="6804019" y="2561372"/>
            <a:ext cx="1688077" cy="3313250"/>
          </a:xfrm>
          <a:prstGeom prst="rect">
            <a:avLst/>
          </a:prstGeom>
        </p:spPr>
      </p:pic>
      <p:pic>
        <p:nvPicPr>
          <p:cNvPr id="20486" name="Picture 6" descr="Super Soldier Serum | Marvel Cinematic Universe Wiki | Fandom">
            <a:extLst>
              <a:ext uri="{FF2B5EF4-FFF2-40B4-BE49-F238E27FC236}">
                <a16:creationId xmlns:a16="http://schemas.microsoft.com/office/drawing/2014/main" id="{2E1B28EB-AB34-A0D9-053E-6C42D1638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2"/>
          <a:stretch/>
        </p:blipFill>
        <p:spPr bwMode="auto">
          <a:xfrm>
            <a:off x="8881602" y="2729177"/>
            <a:ext cx="2588723" cy="98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57;p24">
            <a:extLst>
              <a:ext uri="{FF2B5EF4-FFF2-40B4-BE49-F238E27FC236}">
                <a16:creationId xmlns:a16="http://schemas.microsoft.com/office/drawing/2014/main" id="{B71D83A5-9F5F-6CEC-3B17-5E6911D9DB1C}"/>
              </a:ext>
            </a:extLst>
          </p:cNvPr>
          <p:cNvSpPr txBox="1"/>
          <p:nvPr/>
        </p:nvSpPr>
        <p:spPr>
          <a:xfrm>
            <a:off x="1233896" y="2575649"/>
            <a:ext cx="4669231" cy="2603728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Movie hulk experienced a dose of 85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gy</a:t>
            </a:r>
            <a:r>
              <a:rPr lang="en-US" sz="2800" dirty="0">
                <a:latin typeface="Bangers"/>
                <a:sym typeface="Banger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ea typeface="Bangers"/>
                <a:cs typeface="Bangers"/>
                <a:sym typeface="Bangers"/>
              </a:rPr>
              <a:t>Max gamma radiation before death is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ea typeface="Bangers"/>
                <a:cs typeface="Bangers"/>
                <a:sym typeface="Bangers"/>
              </a:rPr>
              <a:t>gy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ers"/>
              <a:ea typeface="Bangers"/>
              <a:cs typeface="Bangers"/>
              <a:sym typeface="Bangers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Hulk should have instantly died, not turned green and strong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4549FE-4923-BCBE-8087-00446B0113F8}"/>
              </a:ext>
            </a:extLst>
          </p:cNvPr>
          <p:cNvGrpSpPr/>
          <p:nvPr/>
        </p:nvGrpSpPr>
        <p:grpSpPr>
          <a:xfrm>
            <a:off x="2065343" y="5863771"/>
            <a:ext cx="3467516" cy="2558257"/>
            <a:chOff x="2065343" y="5863771"/>
            <a:chExt cx="3467516" cy="2558257"/>
          </a:xfrm>
        </p:grpSpPr>
        <p:pic>
          <p:nvPicPr>
            <p:cNvPr id="12" name="Picture 4" descr="Details Of Marvel's 'Hulk' Film Rights - Fans Can Relax About Sequel">
              <a:extLst>
                <a:ext uri="{FF2B5EF4-FFF2-40B4-BE49-F238E27FC236}">
                  <a16:creationId xmlns:a16="http://schemas.microsoft.com/office/drawing/2014/main" id="{7692E43B-56CC-8929-66A2-03F876216A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00" r="41292"/>
            <a:stretch/>
          </p:blipFill>
          <p:spPr bwMode="auto">
            <a:xfrm rot="16200000">
              <a:off x="2449274" y="5479840"/>
              <a:ext cx="2232661" cy="3000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Dead Face Stick Figure - Decal Sticker - Multiple Color &amp; Sizes - ebn843 |  eBay">
              <a:extLst>
                <a:ext uri="{FF2B5EF4-FFF2-40B4-BE49-F238E27FC236}">
                  <a16:creationId xmlns:a16="http://schemas.microsoft.com/office/drawing/2014/main" id="{94917CB4-50ED-373F-80E7-F24121B5E7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12" t="16435" r="16427" b="16666"/>
            <a:stretch/>
          </p:blipFill>
          <p:spPr bwMode="auto">
            <a:xfrm>
              <a:off x="4463672" y="7350639"/>
              <a:ext cx="1069187" cy="1071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Graphic 13" descr="Close with solid fill">
              <a:extLst>
                <a:ext uri="{FF2B5EF4-FFF2-40B4-BE49-F238E27FC236}">
                  <a16:creationId xmlns:a16="http://schemas.microsoft.com/office/drawing/2014/main" id="{A1FD7DC3-EF5D-09CA-7DC3-73B6B1E2C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299183" y="6359047"/>
              <a:ext cx="234467" cy="234467"/>
            </a:xfrm>
            <a:prstGeom prst="rect">
              <a:avLst/>
            </a:prstGeom>
          </p:spPr>
        </p:pic>
        <p:pic>
          <p:nvPicPr>
            <p:cNvPr id="15" name="Graphic 14" descr="Close with solid fill">
              <a:extLst>
                <a:ext uri="{FF2B5EF4-FFF2-40B4-BE49-F238E27FC236}">
                  <a16:creationId xmlns:a16="http://schemas.microsoft.com/office/drawing/2014/main" id="{7CE36DAF-501F-A99D-6C69-CCDFC7560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356428" y="6166341"/>
              <a:ext cx="234467" cy="234467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6491B94-9172-7FD0-1527-2315BC2CEAF7}"/>
              </a:ext>
            </a:extLst>
          </p:cNvPr>
          <p:cNvCxnSpPr/>
          <p:nvPr/>
        </p:nvCxnSpPr>
        <p:spPr>
          <a:xfrm>
            <a:off x="2819400" y="9420225"/>
            <a:ext cx="1466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138;p15">
            <a:extLst>
              <a:ext uri="{FF2B5EF4-FFF2-40B4-BE49-F238E27FC236}">
                <a16:creationId xmlns:a16="http://schemas.microsoft.com/office/drawing/2014/main" id="{7B730F2D-BE74-C8F1-9CBF-76E1D6C87DBE}"/>
              </a:ext>
            </a:extLst>
          </p:cNvPr>
          <p:cNvSpPr txBox="1"/>
          <p:nvPr/>
        </p:nvSpPr>
        <p:spPr>
          <a:xfrm>
            <a:off x="3097957" y="9266210"/>
            <a:ext cx="33061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death</a:t>
            </a:r>
            <a:endParaRPr dirty="0"/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5ABCEDB2-A5D0-0011-77BE-0C4E764D5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8" y="7386562"/>
            <a:ext cx="2483026" cy="186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aptain America on Ice by Michael Cho, in Raphael Loh's Convention Sketches  Comic Art Gallery Room">
            <a:extLst>
              <a:ext uri="{FF2B5EF4-FFF2-40B4-BE49-F238E27FC236}">
                <a16:creationId xmlns:a16="http://schemas.microsoft.com/office/drawing/2014/main" id="{4DD68468-8095-BD1F-5A53-680AA99E8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628" y="2561372"/>
            <a:ext cx="3664670" cy="567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57;p24">
            <a:extLst>
              <a:ext uri="{FF2B5EF4-FFF2-40B4-BE49-F238E27FC236}">
                <a16:creationId xmlns:a16="http://schemas.microsoft.com/office/drawing/2014/main" id="{7C848852-AB57-FC1D-4D3E-32C852AECBE3}"/>
              </a:ext>
            </a:extLst>
          </p:cNvPr>
          <p:cNvSpPr txBox="1"/>
          <p:nvPr/>
        </p:nvSpPr>
        <p:spPr>
          <a:xfrm>
            <a:off x="7852638" y="6562521"/>
            <a:ext cx="3664670" cy="1723549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Somehow increases metabolism enough to survive being frozen for decades?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2" descr="What Is 3D Bioprinting? – Simply Explained | All3DP">
            <a:extLst>
              <a:ext uri="{FF2B5EF4-FFF2-40B4-BE49-F238E27FC236}">
                <a16:creationId xmlns:a16="http://schemas.microsoft.com/office/drawing/2014/main" id="{EA738987-CCF9-6716-839D-8FF1BFF09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218" y="2599842"/>
            <a:ext cx="4233335" cy="23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Is 3D bioprinting the future of tailor-made medicine? - 3Dnatives">
            <a:extLst>
              <a:ext uri="{FF2B5EF4-FFF2-40B4-BE49-F238E27FC236}">
                <a16:creationId xmlns:a16="http://schemas.microsoft.com/office/drawing/2014/main" id="{509D00A2-C22D-1970-78F8-F6400B705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7" r="11527"/>
          <a:stretch/>
        </p:blipFill>
        <p:spPr bwMode="auto">
          <a:xfrm>
            <a:off x="15131096" y="4690815"/>
            <a:ext cx="1928904" cy="175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257;p24">
            <a:extLst>
              <a:ext uri="{FF2B5EF4-FFF2-40B4-BE49-F238E27FC236}">
                <a16:creationId xmlns:a16="http://schemas.microsoft.com/office/drawing/2014/main" id="{7F45B572-F75E-35E5-643D-9945164F826A}"/>
              </a:ext>
            </a:extLst>
          </p:cNvPr>
          <p:cNvSpPr txBox="1"/>
          <p:nvPr/>
        </p:nvSpPr>
        <p:spPr>
          <a:xfrm>
            <a:off x="14817767" y="7171118"/>
            <a:ext cx="2313244" cy="430887"/>
          </a:xfrm>
          <a:prstGeom prst="rect">
            <a:avLst/>
          </a:prstGeom>
          <a:solidFill>
            <a:schemeClr val="bg1"/>
          </a:solidFill>
          <a:ln w="88900"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progress!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17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2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FBF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1000" y="-4546955"/>
            <a:ext cx="19603151" cy="199143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3" name="Google Shape;373;p33"/>
          <p:cNvGrpSpPr/>
          <p:nvPr/>
        </p:nvGrpSpPr>
        <p:grpSpPr>
          <a:xfrm>
            <a:off x="3729073" y="4339591"/>
            <a:ext cx="10829854" cy="1692187"/>
            <a:chOff x="0" y="-19050"/>
            <a:chExt cx="14439805" cy="2256250"/>
          </a:xfrm>
        </p:grpSpPr>
        <p:sp>
          <p:nvSpPr>
            <p:cNvPr id="374" name="Google Shape;374;p33"/>
            <p:cNvSpPr txBox="1"/>
            <p:nvPr/>
          </p:nvSpPr>
          <p:spPr>
            <a:xfrm>
              <a:off x="0" y="-19050"/>
              <a:ext cx="14439805" cy="1644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0" i="0" u="none" strike="noStrike" cap="none">
                  <a:solidFill>
                    <a:srgbClr val="000000"/>
                  </a:solidFill>
                  <a:latin typeface="Bangers"/>
                  <a:ea typeface="Bangers"/>
                  <a:cs typeface="Bangers"/>
                  <a:sym typeface="Bangers"/>
                </a:rPr>
                <a:t>Thank you!</a:t>
              </a:r>
              <a:endParaRPr/>
            </a:p>
          </p:txBody>
        </p:sp>
        <p:sp>
          <p:nvSpPr>
            <p:cNvPr id="375" name="Google Shape;375;p33"/>
            <p:cNvSpPr txBox="1"/>
            <p:nvPr/>
          </p:nvSpPr>
          <p:spPr>
            <a:xfrm>
              <a:off x="2632993" y="1597025"/>
              <a:ext cx="9173818" cy="640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>
                  <a:solidFill>
                    <a:srgbClr val="000000"/>
                  </a:solidFill>
                  <a:latin typeface="Bangers"/>
                  <a:ea typeface="Bangers"/>
                  <a:cs typeface="Bangers"/>
                  <a:sym typeface="Bangers"/>
                </a:rPr>
                <a:t>(part 2 to come)</a:t>
              </a:r>
              <a:endParaRPr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134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4"/>
          <p:cNvPicPr preferRelativeResize="0"/>
          <p:nvPr/>
        </p:nvPicPr>
        <p:blipFill rotWithShape="1">
          <a:blip r:embed="rId3">
            <a:alphaModFix/>
          </a:blip>
          <a:srcRect t="23827" b="23827"/>
          <a:stretch/>
        </p:blipFill>
        <p:spPr>
          <a:xfrm>
            <a:off x="-265150" y="0"/>
            <a:ext cx="1934477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7863" y="2084350"/>
            <a:ext cx="4250229" cy="900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7850" y="353296"/>
            <a:ext cx="16332298" cy="323773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4"/>
          <p:cNvSpPr txBox="1"/>
          <p:nvPr/>
        </p:nvSpPr>
        <p:spPr>
          <a:xfrm>
            <a:off x="700700" y="675462"/>
            <a:ext cx="1688660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Coolest marvel materials and engineering</a:t>
            </a:r>
            <a:endParaRPr dirty="0"/>
          </a:p>
        </p:txBody>
      </p:sp>
      <p:pic>
        <p:nvPicPr>
          <p:cNvPr id="255" name="Google Shape;2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0535" y="2084350"/>
            <a:ext cx="4250229" cy="9003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24"/>
          <p:cNvGrpSpPr/>
          <p:nvPr/>
        </p:nvGrpSpPr>
        <p:grpSpPr>
          <a:xfrm>
            <a:off x="1191935" y="8268094"/>
            <a:ext cx="3779228" cy="1074349"/>
            <a:chOff x="0" y="-19050"/>
            <a:chExt cx="5038971" cy="1432465"/>
          </a:xfrm>
        </p:grpSpPr>
        <p:sp>
          <p:nvSpPr>
            <p:cNvPr id="257" name="Google Shape;257;p24"/>
            <p:cNvSpPr txBox="1"/>
            <p:nvPr/>
          </p:nvSpPr>
          <p:spPr>
            <a:xfrm>
              <a:off x="0" y="-19050"/>
              <a:ext cx="5038971" cy="886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i="0" u="none" strike="noStrike" cap="none" dirty="0">
                  <a:solidFill>
                    <a:srgbClr val="000000"/>
                  </a:solidFill>
                  <a:latin typeface="Bangers"/>
                  <a:ea typeface="Bangers"/>
                  <a:cs typeface="Bangers"/>
                  <a:sym typeface="Bangers"/>
                </a:rPr>
                <a:t>Vibranium</a:t>
              </a:r>
              <a:endParaRPr dirty="0"/>
            </a:p>
          </p:txBody>
        </p:sp>
        <p:sp>
          <p:nvSpPr>
            <p:cNvPr id="258" name="Google Shape;258;p24"/>
            <p:cNvSpPr txBox="1"/>
            <p:nvPr/>
          </p:nvSpPr>
          <p:spPr>
            <a:xfrm>
              <a:off x="0" y="723995"/>
              <a:ext cx="5038971" cy="689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i="0" u="none" strike="noStrike" cap="none" dirty="0">
                  <a:solidFill>
                    <a:srgbClr val="000000"/>
                  </a:solidFill>
                  <a:latin typeface="Bangers"/>
                  <a:ea typeface="Bangers"/>
                  <a:cs typeface="Bangers"/>
                  <a:sym typeface="Bangers"/>
                </a:rPr>
                <a:t>Super strong fictional metal</a:t>
              </a:r>
              <a:endParaRPr dirty="0"/>
            </a:p>
          </p:txBody>
        </p:sp>
      </p:grpSp>
      <p:grpSp>
        <p:nvGrpSpPr>
          <p:cNvPr id="259" name="Google Shape;259;p24"/>
          <p:cNvGrpSpPr/>
          <p:nvPr/>
        </p:nvGrpSpPr>
        <p:grpSpPr>
          <a:xfrm>
            <a:off x="5210674" y="8268094"/>
            <a:ext cx="3779228" cy="1074349"/>
            <a:chOff x="0" y="-19050"/>
            <a:chExt cx="5038971" cy="1432465"/>
          </a:xfrm>
        </p:grpSpPr>
        <p:sp>
          <p:nvSpPr>
            <p:cNvPr id="260" name="Google Shape;260;p24"/>
            <p:cNvSpPr txBox="1"/>
            <p:nvPr/>
          </p:nvSpPr>
          <p:spPr>
            <a:xfrm>
              <a:off x="0" y="-19050"/>
              <a:ext cx="5038971" cy="886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i="0" u="none" strike="noStrike" cap="none" dirty="0">
                  <a:solidFill>
                    <a:srgbClr val="000000"/>
                  </a:solidFill>
                  <a:latin typeface="Bangers"/>
                  <a:ea typeface="Bangers"/>
                  <a:cs typeface="Bangers"/>
                  <a:sym typeface="Bangers"/>
                </a:rPr>
                <a:t>Iron man suit</a:t>
              </a:r>
              <a:endParaRPr dirty="0"/>
            </a:p>
          </p:txBody>
        </p:sp>
        <p:sp>
          <p:nvSpPr>
            <p:cNvPr id="261" name="Google Shape;261;p24"/>
            <p:cNvSpPr txBox="1"/>
            <p:nvPr/>
          </p:nvSpPr>
          <p:spPr>
            <a:xfrm>
              <a:off x="0" y="723995"/>
              <a:ext cx="5038971" cy="689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i="0" u="none" strike="noStrike" cap="none" dirty="0">
                  <a:solidFill>
                    <a:srgbClr val="000000"/>
                  </a:solidFill>
                  <a:latin typeface="Bangers"/>
                  <a:ea typeface="Bangers"/>
                  <a:cs typeface="Bangers"/>
                  <a:sym typeface="Bangers"/>
                </a:rPr>
                <a:t>I want one</a:t>
              </a:r>
              <a:endParaRPr dirty="0"/>
            </a:p>
          </p:txBody>
        </p:sp>
      </p:grpSp>
      <p:pic>
        <p:nvPicPr>
          <p:cNvPr id="262" name="Google Shape;26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27237" y="2084350"/>
            <a:ext cx="4250229" cy="900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59909" y="2084350"/>
            <a:ext cx="4250229" cy="9003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24"/>
          <p:cNvGrpSpPr/>
          <p:nvPr/>
        </p:nvGrpSpPr>
        <p:grpSpPr>
          <a:xfrm>
            <a:off x="9239205" y="8259590"/>
            <a:ext cx="3779228" cy="1247764"/>
            <a:chOff x="-109182" y="-19050"/>
            <a:chExt cx="5038971" cy="1663681"/>
          </a:xfrm>
        </p:grpSpPr>
        <p:sp>
          <p:nvSpPr>
            <p:cNvPr id="265" name="Google Shape;265;p24"/>
            <p:cNvSpPr txBox="1"/>
            <p:nvPr/>
          </p:nvSpPr>
          <p:spPr>
            <a:xfrm>
              <a:off x="-109182" y="-19050"/>
              <a:ext cx="5038971" cy="886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i="0" u="none" strike="noStrike" cap="none" dirty="0">
                  <a:solidFill>
                    <a:srgbClr val="000000"/>
                  </a:solidFill>
                  <a:latin typeface="Bangers"/>
                  <a:ea typeface="Bangers"/>
                  <a:cs typeface="Bangers"/>
                  <a:sym typeface="Bangers"/>
                </a:rPr>
                <a:t>Spider-man strength</a:t>
              </a:r>
              <a:endParaRPr dirty="0"/>
            </a:p>
          </p:txBody>
        </p:sp>
        <p:sp>
          <p:nvSpPr>
            <p:cNvPr id="266" name="Google Shape;266;p24"/>
            <p:cNvSpPr txBox="1"/>
            <p:nvPr/>
          </p:nvSpPr>
          <p:spPr>
            <a:xfrm>
              <a:off x="-109182" y="905969"/>
              <a:ext cx="5038967" cy="7386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>
                  <a:latin typeface="Bangers"/>
                  <a:sym typeface="Bangers"/>
                </a:rPr>
                <a:t>Is he strong? Listen bud: he’s got radioactive blood</a:t>
              </a:r>
              <a:endParaRPr dirty="0"/>
            </a:p>
          </p:txBody>
        </p:sp>
      </p:grpSp>
      <p:grpSp>
        <p:nvGrpSpPr>
          <p:cNvPr id="267" name="Google Shape;267;p24"/>
          <p:cNvGrpSpPr/>
          <p:nvPr/>
        </p:nvGrpSpPr>
        <p:grpSpPr>
          <a:xfrm>
            <a:off x="13310915" y="8259590"/>
            <a:ext cx="3779228" cy="1275060"/>
            <a:chOff x="0" y="-19050"/>
            <a:chExt cx="5038971" cy="1700075"/>
          </a:xfrm>
        </p:grpSpPr>
        <p:sp>
          <p:nvSpPr>
            <p:cNvPr id="268" name="Google Shape;268;p24"/>
            <p:cNvSpPr txBox="1"/>
            <p:nvPr/>
          </p:nvSpPr>
          <p:spPr>
            <a:xfrm>
              <a:off x="0" y="-19050"/>
              <a:ext cx="5038971" cy="886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>
                  <a:latin typeface="Bangers"/>
                  <a:sym typeface="Bangers"/>
                </a:rPr>
                <a:t>Hero origin stories</a:t>
              </a:r>
              <a:endParaRPr dirty="0"/>
            </a:p>
          </p:txBody>
        </p:sp>
        <p:sp>
          <p:nvSpPr>
            <p:cNvPr id="269" name="Google Shape;269;p24"/>
            <p:cNvSpPr txBox="1"/>
            <p:nvPr/>
          </p:nvSpPr>
          <p:spPr>
            <a:xfrm>
              <a:off x="0" y="942363"/>
              <a:ext cx="5038971" cy="7386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i="0" u="none" strike="noStrike" cap="none" dirty="0">
                  <a:solidFill>
                    <a:srgbClr val="000000"/>
                  </a:solidFill>
                  <a:latin typeface="Bangers"/>
                  <a:ea typeface="Bangers"/>
                  <a:cs typeface="Bangers"/>
                  <a:sym typeface="Bangers"/>
                </a:rPr>
                <a:t>Gamma rays, serums, and </a:t>
              </a:r>
              <a:r>
                <a:rPr lang="en-US" sz="2400" i="0" u="none" strike="noStrike" cap="none" dirty="0" err="1">
                  <a:solidFill>
                    <a:srgbClr val="000000"/>
                  </a:solidFill>
                  <a:latin typeface="Bangers"/>
                  <a:ea typeface="Bangers"/>
                  <a:cs typeface="Bangers"/>
                  <a:sym typeface="Bangers"/>
                </a:rPr>
                <a:t>3d</a:t>
              </a:r>
              <a:r>
                <a:rPr lang="en-US" sz="2400" i="0" u="none" strike="noStrike" cap="none" dirty="0">
                  <a:solidFill>
                    <a:srgbClr val="000000"/>
                  </a:solidFill>
                  <a:latin typeface="Bangers"/>
                  <a:ea typeface="Bangers"/>
                  <a:cs typeface="Bangers"/>
                  <a:sym typeface="Bangers"/>
                </a:rPr>
                <a:t> printing a body, oh my</a:t>
              </a:r>
              <a:endParaRPr dirty="0"/>
            </a:p>
          </p:txBody>
        </p:sp>
      </p:grpSp>
      <p:pic>
        <p:nvPicPr>
          <p:cNvPr id="17410" name="Picture 2" descr="Tom Holland, Andrew Garfield, and Tobey Maguire Recreate Spider-Man  Pointing Meme | Complex">
            <a:extLst>
              <a:ext uri="{FF2B5EF4-FFF2-40B4-BE49-F238E27FC236}">
                <a16:creationId xmlns:a16="http://schemas.microsoft.com/office/drawing/2014/main" id="{2B9A34FC-C2FF-7DC8-624F-EBF16AF05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" r="3688"/>
          <a:stretch/>
        </p:blipFill>
        <p:spPr bwMode="auto">
          <a:xfrm>
            <a:off x="9239204" y="5582482"/>
            <a:ext cx="3779226" cy="239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Gamma ray - Wikipedia">
            <a:extLst>
              <a:ext uri="{FF2B5EF4-FFF2-40B4-BE49-F238E27FC236}">
                <a16:creationId xmlns:a16="http://schemas.microsoft.com/office/drawing/2014/main" id="{3148C90A-C62D-D94B-F793-1D29C07E0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8754" y="2302519"/>
            <a:ext cx="3734300" cy="254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ow the super soldier serum works? : r/MCUTheories">
            <a:extLst>
              <a:ext uri="{FF2B5EF4-FFF2-40B4-BE49-F238E27FC236}">
                <a16:creationId xmlns:a16="http://schemas.microsoft.com/office/drawing/2014/main" id="{6E485E94-1131-26B8-1FA9-A5B7EA0B6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7" t="6242" r="31859" b="6377"/>
          <a:stretch/>
        </p:blipFill>
        <p:spPr bwMode="auto">
          <a:xfrm>
            <a:off x="15701241" y="3971536"/>
            <a:ext cx="1116334" cy="254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Regeneration Cradle | Gallery | Marvel Cinematic Universe Wiki | Fandom">
            <a:extLst>
              <a:ext uri="{FF2B5EF4-FFF2-40B4-BE49-F238E27FC236}">
                <a16:creationId xmlns:a16="http://schemas.microsoft.com/office/drawing/2014/main" id="{660E50B8-50D6-2727-6E1D-2CBB8522F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6" r="18010"/>
          <a:stretch/>
        </p:blipFill>
        <p:spPr bwMode="auto">
          <a:xfrm>
            <a:off x="13271065" y="6392021"/>
            <a:ext cx="2348900" cy="152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Vibranium | Marvel Cinematic Universe Wiki | Fandom">
            <a:extLst>
              <a:ext uri="{FF2B5EF4-FFF2-40B4-BE49-F238E27FC236}">
                <a16:creationId xmlns:a16="http://schemas.microsoft.com/office/drawing/2014/main" id="{A599A651-941F-1937-17B0-8399B484B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6" r="9747"/>
          <a:stretch/>
        </p:blipFill>
        <p:spPr bwMode="auto">
          <a:xfrm>
            <a:off x="1290698" y="2455149"/>
            <a:ext cx="2430521" cy="362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>
            <a:extLst>
              <a:ext uri="{FF2B5EF4-FFF2-40B4-BE49-F238E27FC236}">
                <a16:creationId xmlns:a16="http://schemas.microsoft.com/office/drawing/2014/main" id="{30921D21-9777-2012-6227-245159D15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1" t="25064" r="52781"/>
          <a:stretch/>
        </p:blipFill>
        <p:spPr bwMode="auto">
          <a:xfrm>
            <a:off x="2356399" y="5744411"/>
            <a:ext cx="2576708" cy="217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Mark XLVI Iron Man Armor | Marvel Cinematic Universe Wiki | Fandom">
            <a:extLst>
              <a:ext uri="{FF2B5EF4-FFF2-40B4-BE49-F238E27FC236}">
                <a16:creationId xmlns:a16="http://schemas.microsoft.com/office/drawing/2014/main" id="{5B90C961-1F25-EFFA-3539-93A829DB7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808" y="2366733"/>
            <a:ext cx="2249695" cy="555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r/Spiderman - One of my favorite pictures from the 60's showing Spider-Man's strength">
            <a:extLst>
              <a:ext uri="{FF2B5EF4-FFF2-40B4-BE49-F238E27FC236}">
                <a16:creationId xmlns:a16="http://schemas.microsoft.com/office/drawing/2014/main" id="{1B26B02A-66B9-29B2-7162-F9875F26B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6" t="10153"/>
          <a:stretch/>
        </p:blipFill>
        <p:spPr bwMode="auto">
          <a:xfrm>
            <a:off x="10032442" y="2376668"/>
            <a:ext cx="2192749" cy="312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640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FB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4"/>
          <p:cNvPicPr preferRelativeResize="0"/>
          <p:nvPr/>
        </p:nvPicPr>
        <p:blipFill rotWithShape="1">
          <a:blip r:embed="rId3">
            <a:alphaModFix/>
          </a:blip>
          <a:srcRect l="6077" t="23355" r="6100" b="23657"/>
          <a:stretch/>
        </p:blipFill>
        <p:spPr>
          <a:xfrm>
            <a:off x="-22837" y="0"/>
            <a:ext cx="1831083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4"/>
          <p:cNvSpPr txBox="1"/>
          <p:nvPr/>
        </p:nvSpPr>
        <p:spPr>
          <a:xfrm>
            <a:off x="1028700" y="1009650"/>
            <a:ext cx="1083062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What is Vibranium?</a:t>
            </a:r>
            <a:endParaRPr dirty="0"/>
          </a:p>
        </p:txBody>
      </p:sp>
      <p:sp>
        <p:nvSpPr>
          <p:cNvPr id="113" name="Google Shape;113;p14"/>
          <p:cNvSpPr txBox="1"/>
          <p:nvPr/>
        </p:nvSpPr>
        <p:spPr>
          <a:xfrm>
            <a:off x="604800" y="3456340"/>
            <a:ext cx="10544981" cy="361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Material that absorbs kinetic energy and stores it in its bonds</a:t>
            </a:r>
          </a:p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latin typeface="Bangers"/>
                <a:sym typeface="Bangers"/>
              </a:rPr>
              <a:t>More energy absorbed = stronger molecular bonds Stores energy and releases it as needed</a:t>
            </a:r>
          </a:p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latin typeface="Bangers"/>
                <a:sym typeface="Bangers"/>
              </a:rPr>
              <a:t>1/3 density of steel (1018 steel is 7.86 g/</a:t>
            </a:r>
            <a:r>
              <a:rPr lang="en-US" sz="2400" dirty="0" err="1">
                <a:latin typeface="Bangers"/>
                <a:sym typeface="Bangers"/>
              </a:rPr>
              <a:t>cm</a:t>
            </a:r>
            <a:r>
              <a:rPr lang="en-US" sz="2400" baseline="30000" dirty="0" err="1">
                <a:latin typeface="Bangers"/>
                <a:sym typeface="Bangers"/>
              </a:rPr>
              <a:t>3</a:t>
            </a:r>
            <a:r>
              <a:rPr lang="en-US" sz="2400" dirty="0">
                <a:latin typeface="Bangers"/>
                <a:sym typeface="Bangers"/>
              </a:rPr>
              <a:t>) </a:t>
            </a:r>
          </a:p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latin typeface="Bangers"/>
                <a:sym typeface="Bangers"/>
              </a:rPr>
              <a:t>Can be forged, woven, bonded to cells </a:t>
            </a:r>
          </a:p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latin typeface="Bangers"/>
                <a:sym typeface="Bangers"/>
              </a:rPr>
              <a:t>Used to make Captain America’s shield, black panther’s suit, vision’s body</a:t>
            </a:r>
          </a:p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latin typeface="Bangers"/>
                <a:sym typeface="Bangers"/>
              </a:rPr>
              <a:t>“completely vibration absorbent” – a lie</a:t>
            </a:r>
            <a:endParaRPr lang="en-US" dirty="0"/>
          </a:p>
        </p:txBody>
      </p:sp>
      <p:pic>
        <p:nvPicPr>
          <p:cNvPr id="118" name="Google Shape;11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87675" y="110144"/>
            <a:ext cx="1220075" cy="146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2837" y="1705902"/>
            <a:ext cx="1516800" cy="12639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4;p14">
            <a:extLst>
              <a:ext uri="{FF2B5EF4-FFF2-40B4-BE49-F238E27FC236}">
                <a16:creationId xmlns:a16="http://schemas.microsoft.com/office/drawing/2014/main" id="{38F2B773-CA2D-DEFF-57C4-F2DACDF7E329}"/>
              </a:ext>
            </a:extLst>
          </p:cNvPr>
          <p:cNvSpPr txBox="1"/>
          <p:nvPr/>
        </p:nvSpPr>
        <p:spPr>
          <a:xfrm>
            <a:off x="497562" y="2863885"/>
            <a:ext cx="5141301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According to marvel</a:t>
            </a:r>
            <a:endParaRPr dirty="0"/>
          </a:p>
        </p:txBody>
      </p:sp>
      <p:sp>
        <p:nvSpPr>
          <p:cNvPr id="5" name="Google Shape;114;p14">
            <a:extLst>
              <a:ext uri="{FF2B5EF4-FFF2-40B4-BE49-F238E27FC236}">
                <a16:creationId xmlns:a16="http://schemas.microsoft.com/office/drawing/2014/main" id="{BF3B2445-4792-5552-0D36-85AC2187E1DF}"/>
              </a:ext>
            </a:extLst>
          </p:cNvPr>
          <p:cNvSpPr txBox="1"/>
          <p:nvPr/>
        </p:nvSpPr>
        <p:spPr>
          <a:xfrm>
            <a:off x="497562" y="7319753"/>
            <a:ext cx="5141301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According to </a:t>
            </a:r>
            <a:r>
              <a:rPr lang="en-US" sz="3600" b="0" i="0" u="none" strike="noStrike" cap="none" dirty="0" err="1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maddy</a:t>
            </a:r>
            <a:endParaRPr dirty="0"/>
          </a:p>
        </p:txBody>
      </p:sp>
      <p:sp>
        <p:nvSpPr>
          <p:cNvPr id="8" name="Google Shape;113;p14">
            <a:extLst>
              <a:ext uri="{FF2B5EF4-FFF2-40B4-BE49-F238E27FC236}">
                <a16:creationId xmlns:a16="http://schemas.microsoft.com/office/drawing/2014/main" id="{0D9D19B9-AA20-1CAB-341F-E257B8F20C8F}"/>
              </a:ext>
            </a:extLst>
          </p:cNvPr>
          <p:cNvSpPr txBox="1"/>
          <p:nvPr/>
        </p:nvSpPr>
        <p:spPr>
          <a:xfrm>
            <a:off x="604799" y="8039950"/>
            <a:ext cx="7706687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latin typeface="Bangers"/>
                <a:sym typeface="Bangers"/>
              </a:rPr>
              <a:t>Vibranium’s density is 2.62 g/</a:t>
            </a:r>
            <a:r>
              <a:rPr lang="en-US" sz="2400" dirty="0" err="1">
                <a:latin typeface="Bangers"/>
                <a:sym typeface="Bangers"/>
              </a:rPr>
              <a:t>cm</a:t>
            </a:r>
            <a:r>
              <a:rPr lang="en-US" sz="2400" baseline="30000" dirty="0" err="1">
                <a:latin typeface="Bangers"/>
                <a:sym typeface="Bangers"/>
              </a:rPr>
              <a:t>3</a:t>
            </a:r>
            <a:endParaRPr lang="en-US" sz="2400" dirty="0">
              <a:latin typeface="Bangers"/>
              <a:sym typeface="Bangers"/>
            </a:endParaRPr>
          </a:p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latin typeface="Bangers"/>
                <a:sym typeface="Bangers"/>
              </a:rPr>
              <a:t>Energy damping possibilities – applications in defense world</a:t>
            </a:r>
            <a:endParaRPr lang="en-US" dirty="0"/>
          </a:p>
        </p:txBody>
      </p:sp>
      <p:pic>
        <p:nvPicPr>
          <p:cNvPr id="8194" name="Picture 2" descr="MCU Timeline Details Incredible Journey of Captain America's Shield">
            <a:extLst>
              <a:ext uri="{FF2B5EF4-FFF2-40B4-BE49-F238E27FC236}">
                <a16:creationId xmlns:a16="http://schemas.microsoft.com/office/drawing/2014/main" id="{CF45719D-3FB7-668E-08F4-CC01F3F19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r="4986"/>
          <a:stretch/>
        </p:blipFill>
        <p:spPr bwMode="auto">
          <a:xfrm>
            <a:off x="11228416" y="2337900"/>
            <a:ext cx="5809994" cy="407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heck Out the Vision Poster for Marvel's Avengers: Age of Ultron - IGN">
            <a:extLst>
              <a:ext uri="{FF2B5EF4-FFF2-40B4-BE49-F238E27FC236}">
                <a16:creationId xmlns:a16="http://schemas.microsoft.com/office/drawing/2014/main" id="{BA9F91E0-7BBD-EE62-8B3E-43BE929FB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3"/>
          <a:stretch/>
        </p:blipFill>
        <p:spPr bwMode="auto">
          <a:xfrm>
            <a:off x="14299115" y="5675753"/>
            <a:ext cx="3924043" cy="454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3698C426-9149-98FF-EA40-10A7B8EAB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581" y="7087099"/>
            <a:ext cx="5451678" cy="293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14;p14">
            <a:extLst>
              <a:ext uri="{FF2B5EF4-FFF2-40B4-BE49-F238E27FC236}">
                <a16:creationId xmlns:a16="http://schemas.microsoft.com/office/drawing/2014/main" id="{DA9BC926-B4E0-A46E-6D76-E2750464ECBB}"/>
              </a:ext>
            </a:extLst>
          </p:cNvPr>
          <p:cNvSpPr txBox="1"/>
          <p:nvPr/>
        </p:nvSpPr>
        <p:spPr>
          <a:xfrm>
            <a:off x="12727823" y="2505179"/>
            <a:ext cx="5141301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Captain America</a:t>
            </a:r>
            <a:endParaRPr dirty="0"/>
          </a:p>
        </p:txBody>
      </p:sp>
      <p:sp>
        <p:nvSpPr>
          <p:cNvPr id="3" name="Google Shape;114;p14">
            <a:extLst>
              <a:ext uri="{FF2B5EF4-FFF2-40B4-BE49-F238E27FC236}">
                <a16:creationId xmlns:a16="http://schemas.microsoft.com/office/drawing/2014/main" id="{CCA77630-11FA-3847-1836-7338048B1D55}"/>
              </a:ext>
            </a:extLst>
          </p:cNvPr>
          <p:cNvSpPr txBox="1"/>
          <p:nvPr/>
        </p:nvSpPr>
        <p:spPr>
          <a:xfrm>
            <a:off x="12541899" y="5742618"/>
            <a:ext cx="5141301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vision</a:t>
            </a:r>
            <a:endParaRPr dirty="0"/>
          </a:p>
        </p:txBody>
      </p:sp>
      <p:sp>
        <p:nvSpPr>
          <p:cNvPr id="6" name="Google Shape;114;p14">
            <a:extLst>
              <a:ext uri="{FF2B5EF4-FFF2-40B4-BE49-F238E27FC236}">
                <a16:creationId xmlns:a16="http://schemas.microsoft.com/office/drawing/2014/main" id="{36D39946-329C-3F55-8C34-E0EA8A775033}"/>
              </a:ext>
            </a:extLst>
          </p:cNvPr>
          <p:cNvSpPr txBox="1"/>
          <p:nvPr/>
        </p:nvSpPr>
        <p:spPr>
          <a:xfrm>
            <a:off x="7771451" y="7004738"/>
            <a:ext cx="5141301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chemeClr val="bg1"/>
                </a:solidFill>
                <a:latin typeface="Bangers"/>
                <a:ea typeface="Bangers"/>
                <a:cs typeface="Bangers"/>
                <a:sym typeface="Bangers"/>
              </a:rPr>
              <a:t>Black panther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12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FB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4"/>
          <p:cNvPicPr preferRelativeResize="0"/>
          <p:nvPr/>
        </p:nvPicPr>
        <p:blipFill rotWithShape="1">
          <a:blip r:embed="rId3">
            <a:alphaModFix/>
          </a:blip>
          <a:srcRect l="6186" t="23355" r="6100" b="23657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4"/>
          <p:cNvSpPr txBox="1"/>
          <p:nvPr/>
        </p:nvSpPr>
        <p:spPr>
          <a:xfrm>
            <a:off x="1028700" y="1009650"/>
            <a:ext cx="1083062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Case study on cap’s shield</a:t>
            </a:r>
            <a:endParaRPr lang="en-US" sz="8000" dirty="0"/>
          </a:p>
        </p:txBody>
      </p:sp>
      <p:sp>
        <p:nvSpPr>
          <p:cNvPr id="112" name="Google Shape;112;p14"/>
          <p:cNvSpPr txBox="1"/>
          <p:nvPr/>
        </p:nvSpPr>
        <p:spPr>
          <a:xfrm>
            <a:off x="746679" y="9657577"/>
            <a:ext cx="561907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Massive energy release</a:t>
            </a:r>
          </a:p>
          <a:p>
            <a:pPr marL="518160" marR="0" lvl="1" indent="-259079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latin typeface="Bangers"/>
                <a:sym typeface="Bangers"/>
              </a:rPr>
              <a:t>two unbreakable materials collide</a:t>
            </a:r>
            <a:endParaRPr dirty="0"/>
          </a:p>
        </p:txBody>
      </p:sp>
      <p:sp>
        <p:nvSpPr>
          <p:cNvPr id="113" name="Google Shape;113;p14"/>
          <p:cNvSpPr txBox="1"/>
          <p:nvPr/>
        </p:nvSpPr>
        <p:spPr>
          <a:xfrm>
            <a:off x="746679" y="5614352"/>
            <a:ext cx="561907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sound of impact</a:t>
            </a:r>
          </a:p>
          <a:p>
            <a:pPr marL="518160" marR="0" lvl="1" indent="-259079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latin typeface="Bangers"/>
                <a:ea typeface="Bangers"/>
                <a:cs typeface="Bangers"/>
                <a:sym typeface="Bangers"/>
              </a:rPr>
              <a:t>No recoil of the shield</a:t>
            </a:r>
            <a:endParaRPr lang="en-US" sz="2400" b="0" i="0" u="none" strike="noStrike" cap="none" dirty="0">
              <a:solidFill>
                <a:srgbClr val="000000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sp>
        <p:nvSpPr>
          <p:cNvPr id="116" name="Google Shape;116;p14"/>
          <p:cNvSpPr txBox="1"/>
          <p:nvPr/>
        </p:nvSpPr>
        <p:spPr>
          <a:xfrm>
            <a:off x="7112434" y="6170327"/>
            <a:ext cx="5639360" cy="361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Vibranium on Vibranium leaves scratches</a:t>
            </a:r>
          </a:p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latin typeface="Bangers"/>
                <a:sym typeface="Bangers"/>
              </a:rPr>
              <a:t>Higher purity?</a:t>
            </a:r>
          </a:p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latin typeface="Bangers"/>
                <a:sym typeface="Bangers"/>
              </a:rPr>
              <a:t>Different grain orientations? Maybe Wakanda has more refined manufacturing methods than the </a:t>
            </a:r>
            <a:r>
              <a:rPr lang="en-US" sz="2400" dirty="0" err="1">
                <a:latin typeface="Bangers"/>
                <a:sym typeface="Bangers"/>
              </a:rPr>
              <a:t>usa</a:t>
            </a:r>
            <a:r>
              <a:rPr lang="en-US" sz="2400" dirty="0">
                <a:latin typeface="Bangers"/>
                <a:sym typeface="Bangers"/>
              </a:rPr>
              <a:t> in the </a:t>
            </a:r>
            <a:r>
              <a:rPr lang="en-US" sz="2400" dirty="0" err="1">
                <a:latin typeface="Bangers"/>
                <a:sym typeface="Bangers"/>
              </a:rPr>
              <a:t>1940s</a:t>
            </a:r>
            <a:r>
              <a:rPr lang="en-US" sz="2400" dirty="0">
                <a:latin typeface="Bangers"/>
                <a:sym typeface="Bangers"/>
              </a:rPr>
              <a:t>?</a:t>
            </a:r>
          </a:p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latin typeface="Bangers"/>
                <a:sym typeface="Bangers"/>
              </a:rPr>
              <a:t>Heat treatments?</a:t>
            </a:r>
          </a:p>
          <a:p>
            <a:pPr marL="259081" marR="0" lvl="1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lang="en-US" sz="2400" dirty="0">
              <a:latin typeface="Bangers"/>
              <a:sym typeface="Bangers"/>
            </a:endParaRPr>
          </a:p>
        </p:txBody>
      </p:sp>
      <p:pic>
        <p:nvPicPr>
          <p:cNvPr id="118" name="Google Shape;11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87675" y="110144"/>
            <a:ext cx="1220075" cy="146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2837" y="1705902"/>
            <a:ext cx="1516800" cy="126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peggy carter captain america gif - AllEars.Net">
            <a:extLst>
              <a:ext uri="{FF2B5EF4-FFF2-40B4-BE49-F238E27FC236}">
                <a16:creationId xmlns:a16="http://schemas.microsoft.com/office/drawing/2014/main" id="{4929E34D-26B2-BA24-A996-15795A45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80" y="3147405"/>
            <a:ext cx="53244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wo men in clothing fighting with a shield&#10;&#10;Description automatically generated">
            <a:extLst>
              <a:ext uri="{FF2B5EF4-FFF2-40B4-BE49-F238E27FC236}">
                <a16:creationId xmlns:a16="http://schemas.microsoft.com/office/drawing/2014/main" id="{5C07A01E-9FD5-9EB0-A5A5-3D758D6C5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435" y="3067094"/>
            <a:ext cx="5639359" cy="310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marvel - Can Thor's Stormbreaker break Captain America's Shield? - Science  Fiction &amp; Fantasy Stack Exchange">
            <a:extLst>
              <a:ext uri="{FF2B5EF4-FFF2-40B4-BE49-F238E27FC236}">
                <a16:creationId xmlns:a16="http://schemas.microsoft.com/office/drawing/2014/main" id="{56528923-443B-F751-7956-171C345F6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9" y="6423934"/>
            <a:ext cx="5619077" cy="31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CBEAF7-FE2B-B60A-A7E2-082689BD4919}"/>
              </a:ext>
            </a:extLst>
          </p:cNvPr>
          <p:cNvSpPr txBox="1"/>
          <p:nvPr/>
        </p:nvSpPr>
        <p:spPr>
          <a:xfrm>
            <a:off x="13330890" y="3816584"/>
            <a:ext cx="4674394" cy="1582934"/>
          </a:xfrm>
          <a:prstGeom prst="rect">
            <a:avLst/>
          </a:prstGeom>
          <a:noFill/>
          <a:ln w="76200">
            <a:solidFill>
              <a:srgbClr val="020FBF"/>
            </a:solidFill>
          </a:ln>
        </p:spPr>
        <p:txBody>
          <a:bodyPr wrap="square">
            <a:spAutoFit/>
          </a:bodyPr>
          <a:lstStyle/>
          <a:p>
            <a:pPr marL="259081" marR="0" lvl="1" algn="l" defTabSz="914400" rtl="0" eaLnBrk="1" fontAlgn="auto" latinLnBrk="0" hangingPunct="1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Marvel says it’s Antarctic Vibranium which can  “cut through any metal at a molecular level”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99D70-1F74-4428-F0EE-4F28530883E3}"/>
              </a:ext>
            </a:extLst>
          </p:cNvPr>
          <p:cNvSpPr txBox="1"/>
          <p:nvPr/>
        </p:nvSpPr>
        <p:spPr>
          <a:xfrm>
            <a:off x="13330890" y="5769216"/>
            <a:ext cx="4674394" cy="2099998"/>
          </a:xfrm>
          <a:prstGeom prst="rect">
            <a:avLst/>
          </a:prstGeom>
          <a:noFill/>
          <a:ln w="76200">
            <a:solidFill>
              <a:srgbClr val="020FBF"/>
            </a:solidFill>
          </a:ln>
        </p:spPr>
        <p:txBody>
          <a:bodyPr wrap="square">
            <a:spAutoFit/>
          </a:bodyPr>
          <a:lstStyle/>
          <a:p>
            <a:pPr marL="259081" marR="0" lvl="1" algn="l" defTabSz="914400" rtl="0" eaLnBrk="1" fontAlgn="auto" latinLnBrk="0" hangingPunct="1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Antarctic Vibranium “has the ability to emit vibrations that cause the molecular and atomic bonds of nearby metals to slowly breakdown”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5919FA-7440-4169-7A96-660969F6BF49}"/>
              </a:ext>
            </a:extLst>
          </p:cNvPr>
          <p:cNvSpPr txBox="1"/>
          <p:nvPr/>
        </p:nvSpPr>
        <p:spPr>
          <a:xfrm>
            <a:off x="7868328" y="9293615"/>
            <a:ext cx="10346029" cy="898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9081" marR="0" lvl="1" algn="l" defTabSz="914400" rtl="0" eaLnBrk="1" fontAlgn="auto" latinLnBrk="0" hangingPunct="1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20FBF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If We’re going to sample prep Vibranium to test it, we’re going to somehow need to develop a method to make Antarctic Vibranium a sandpaper and hope to never sample prep Antarctic Vibranium</a:t>
            </a:r>
          </a:p>
        </p:txBody>
      </p:sp>
      <p:sp>
        <p:nvSpPr>
          <p:cNvPr id="16" name="Google Shape;406;p34">
            <a:extLst>
              <a:ext uri="{FF2B5EF4-FFF2-40B4-BE49-F238E27FC236}">
                <a16:creationId xmlns:a16="http://schemas.microsoft.com/office/drawing/2014/main" id="{F9B1A5F1-FEC9-549C-73FC-2DC1AA4C3134}"/>
              </a:ext>
            </a:extLst>
          </p:cNvPr>
          <p:cNvSpPr/>
          <p:nvPr/>
        </p:nvSpPr>
        <p:spPr>
          <a:xfrm>
            <a:off x="5297622" y="8464173"/>
            <a:ext cx="1741169" cy="1614935"/>
          </a:xfrm>
          <a:custGeom>
            <a:avLst/>
            <a:gdLst/>
            <a:ahLst/>
            <a:cxnLst/>
            <a:rect l="l" t="t" r="r" b="b"/>
            <a:pathLst>
              <a:path w="1741169" h="1614935" extrusionOk="0">
                <a:moveTo>
                  <a:pt x="0" y="0"/>
                </a:moveTo>
                <a:lnTo>
                  <a:pt x="1741169" y="0"/>
                </a:lnTo>
                <a:lnTo>
                  <a:pt x="1741169" y="1614935"/>
                </a:lnTo>
                <a:lnTo>
                  <a:pt x="0" y="16149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" name="Google Shape;114;p14">
            <a:extLst>
              <a:ext uri="{FF2B5EF4-FFF2-40B4-BE49-F238E27FC236}">
                <a16:creationId xmlns:a16="http://schemas.microsoft.com/office/drawing/2014/main" id="{6F12CA33-C24E-A5FF-BD50-F227A9BE6932}"/>
              </a:ext>
            </a:extLst>
          </p:cNvPr>
          <p:cNvSpPr txBox="1"/>
          <p:nvPr/>
        </p:nvSpPr>
        <p:spPr>
          <a:xfrm>
            <a:off x="6613605" y="3067094"/>
            <a:ext cx="6637017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bg1"/>
                </a:solidFill>
                <a:latin typeface="Bangers"/>
                <a:ea typeface="Bangers"/>
                <a:cs typeface="Bangers"/>
                <a:sym typeface="Bangers"/>
              </a:rPr>
              <a:t>Black panther v. Captain </a:t>
            </a:r>
            <a:r>
              <a:rPr lang="en-US" sz="2400" b="0" i="0" u="none" strike="noStrike" cap="none" dirty="0" err="1">
                <a:solidFill>
                  <a:schemeClr val="bg1"/>
                </a:solidFill>
                <a:latin typeface="Bangers"/>
                <a:ea typeface="Bangers"/>
                <a:cs typeface="Bangers"/>
                <a:sym typeface="Bangers"/>
              </a:rPr>
              <a:t>america</a:t>
            </a:r>
            <a:endParaRPr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6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FBF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5"/>
          <p:cNvPicPr preferRelativeResize="0"/>
          <p:nvPr/>
        </p:nvPicPr>
        <p:blipFill rotWithShape="1">
          <a:blip r:embed="rId3">
            <a:alphaModFix/>
          </a:blip>
          <a:srcRect t="23143" b="21485"/>
          <a:stretch/>
        </p:blipFill>
        <p:spPr>
          <a:xfrm>
            <a:off x="1" y="-1"/>
            <a:ext cx="18287998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8762" y="2181400"/>
            <a:ext cx="5248475" cy="778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325" y="2181375"/>
            <a:ext cx="5248479" cy="778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93577" y="2181396"/>
            <a:ext cx="5248475" cy="778395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5"/>
          <p:cNvSpPr txBox="1"/>
          <p:nvPr/>
        </p:nvSpPr>
        <p:spPr>
          <a:xfrm>
            <a:off x="2631801" y="675462"/>
            <a:ext cx="1302439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iron man suits</a:t>
            </a:r>
            <a:endParaRPr dirty="0"/>
          </a:p>
        </p:txBody>
      </p:sp>
      <p:pic>
        <p:nvPicPr>
          <p:cNvPr id="11266" name="Picture 2" descr="IRON MAN 2 suit gif by petri5ied on DeviantArt">
            <a:extLst>
              <a:ext uri="{FF2B5EF4-FFF2-40B4-BE49-F238E27FC236}">
                <a16:creationId xmlns:a16="http://schemas.microsoft.com/office/drawing/2014/main" id="{0DC7F8D7-3F6B-EE9E-6C42-9B23DB4AB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031" y="7322974"/>
            <a:ext cx="4748699" cy="202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ron Man Leap &amp; Fly GIF | GIFDB.com">
            <a:extLst>
              <a:ext uri="{FF2B5EF4-FFF2-40B4-BE49-F238E27FC236}">
                <a16:creationId xmlns:a16="http://schemas.microsoft.com/office/drawing/2014/main" id="{B1C0226F-514D-3E1D-74D1-ECE4C5813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41" y="2930497"/>
            <a:ext cx="4698445" cy="389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32;p22">
            <a:extLst>
              <a:ext uri="{FF2B5EF4-FFF2-40B4-BE49-F238E27FC236}">
                <a16:creationId xmlns:a16="http://schemas.microsoft.com/office/drawing/2014/main" id="{1489A3F0-792D-812B-84B2-E06D4F29A3E6}"/>
              </a:ext>
            </a:extLst>
          </p:cNvPr>
          <p:cNvSpPr txBox="1"/>
          <p:nvPr/>
        </p:nvSpPr>
        <p:spPr>
          <a:xfrm>
            <a:off x="6755642" y="2753754"/>
            <a:ext cx="4790365" cy="4121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tx1"/>
                </a:solidFill>
                <a:latin typeface="Bangers"/>
                <a:sym typeface="Bangers"/>
              </a:rPr>
              <a:t>Mark II suit: chromed titanium-steel alloy</a:t>
            </a: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u="sng" dirty="0">
              <a:solidFill>
                <a:schemeClr val="tx1"/>
              </a:solidFill>
              <a:latin typeface="Bangers"/>
              <a:sym typeface="Bangers"/>
            </a:endParaRPr>
          </a:p>
          <a:p>
            <a:pPr marR="0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chemeClr val="tx1"/>
                </a:solidFill>
                <a:latin typeface="Bangers"/>
                <a:sym typeface="Bangers"/>
              </a:rPr>
              <a:t>Mark iii suit: Gold-titanium alloy</a:t>
            </a: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ngers"/>
                <a:sym typeface="Bangers"/>
              </a:rPr>
              <a:t>Tony stark says this alloy change will help with ice forming on outside at low temps while maintaining power to weight ratio – is it true???</a:t>
            </a: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Bangers"/>
              <a:sym typeface="Bangers"/>
            </a:endParaRP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Google Shape;120;p14">
            <a:extLst>
              <a:ext uri="{FF2B5EF4-FFF2-40B4-BE49-F238E27FC236}">
                <a16:creationId xmlns:a16="http://schemas.microsoft.com/office/drawing/2014/main" id="{6E3B2F60-9750-EF57-2231-BD067DA32A3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77297" y="6581569"/>
            <a:ext cx="3533406" cy="27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124500-0E50-A37E-D511-28A080059C9B}"/>
              </a:ext>
            </a:extLst>
          </p:cNvPr>
          <p:cNvSpPr txBox="1"/>
          <p:nvPr/>
        </p:nvSpPr>
        <p:spPr>
          <a:xfrm>
            <a:off x="12459086" y="2711499"/>
            <a:ext cx="4639869" cy="1475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thermal conductivity at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0°C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 (W/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mK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Steel: 54 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Gold: 318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D19582-F337-1808-28FE-FDB7E5821C42}"/>
              </a:ext>
            </a:extLst>
          </p:cNvPr>
          <p:cNvSpPr txBox="1"/>
          <p:nvPr/>
        </p:nvSpPr>
        <p:spPr>
          <a:xfrm>
            <a:off x="12459086" y="4626747"/>
            <a:ext cx="4455390" cy="1955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strength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Gold (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-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Ti</a:t>
            </a:r>
            <a:r>
              <a:rPr kumimoji="0" lang="en-US" sz="24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3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 cubic structure): hardness 4 times pure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ti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 and most steel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A995BA-71A3-34D8-6F13-F6688D2BD964}"/>
              </a:ext>
            </a:extLst>
          </p:cNvPr>
          <p:cNvSpPr txBox="1"/>
          <p:nvPr/>
        </p:nvSpPr>
        <p:spPr>
          <a:xfrm>
            <a:off x="12459086" y="7024586"/>
            <a:ext cx="4121624" cy="1481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Density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Steel: 7.9 g/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cm</a:t>
            </a:r>
            <a:r>
              <a:rPr kumimoji="0" lang="en-US" sz="2400" b="0" i="0" u="none" strike="noStrike" kern="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ers"/>
              <a:cs typeface="Arial"/>
              <a:sym typeface="Banger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Gold (</a:t>
            </a:r>
            <a:r>
              <a:rPr kumimoji="0" lang="el-G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-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Ti</a:t>
            </a:r>
            <a:r>
              <a:rPr kumimoji="0" lang="en-US" sz="2400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3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 ): 8.5 g/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cm</a:t>
            </a:r>
            <a:r>
              <a:rPr kumimoji="0" lang="en-US" sz="2400" b="0" i="0" u="none" strike="noStrike" kern="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ngers"/>
                <a:cs typeface="Arial"/>
                <a:sym typeface="Bangers"/>
              </a:rPr>
              <a:t>3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ngers"/>
              <a:cs typeface="Arial"/>
              <a:sym typeface="Banger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FBF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30"/>
          <p:cNvPicPr preferRelativeResize="0"/>
          <p:nvPr/>
        </p:nvPicPr>
        <p:blipFill rotWithShape="1">
          <a:blip r:embed="rId3">
            <a:alphaModFix/>
          </a:blip>
          <a:srcRect t="23313" b="24161"/>
          <a:stretch/>
        </p:blipFill>
        <p:spPr>
          <a:xfrm>
            <a:off x="-304800" y="-1"/>
            <a:ext cx="19278600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0"/>
          <p:cNvSpPr txBox="1"/>
          <p:nvPr/>
        </p:nvSpPr>
        <p:spPr>
          <a:xfrm>
            <a:off x="2799131" y="8451272"/>
            <a:ext cx="1268973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How can I get an iron man suit?</a:t>
            </a:r>
            <a:endParaRPr lang="en-US" sz="8000" dirty="0"/>
          </a:p>
        </p:txBody>
      </p:sp>
      <p:pic>
        <p:nvPicPr>
          <p:cNvPr id="342" name="Google Shape;342;p30"/>
          <p:cNvPicPr preferRelativeResize="0"/>
          <p:nvPr/>
        </p:nvPicPr>
        <p:blipFill rotWithShape="1">
          <a:blip r:embed="rId4">
            <a:alphaModFix/>
          </a:blip>
          <a:srcRect t="21395" b="29158"/>
          <a:stretch/>
        </p:blipFill>
        <p:spPr>
          <a:xfrm>
            <a:off x="212694" y="275524"/>
            <a:ext cx="8931305" cy="785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pple's Vision Pro Arrives Feb. 2: Here's What It Comes With - CNET">
            <a:extLst>
              <a:ext uri="{FF2B5EF4-FFF2-40B4-BE49-F238E27FC236}">
                <a16:creationId xmlns:a16="http://schemas.microsoft.com/office/drawing/2014/main" id="{736F09B2-AD4E-6D76-50A1-262486D70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6" t="16179" r="16388" b="23326"/>
          <a:stretch/>
        </p:blipFill>
        <p:spPr bwMode="auto">
          <a:xfrm>
            <a:off x="9348643" y="5546684"/>
            <a:ext cx="5222459" cy="257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ron Man Richard Browning is a real-life Tony Stark | WIRED">
            <a:extLst>
              <a:ext uri="{FF2B5EF4-FFF2-40B4-BE49-F238E27FC236}">
                <a16:creationId xmlns:a16="http://schemas.microsoft.com/office/drawing/2014/main" id="{E8EA83DD-1E58-8C70-B0E3-4F70FD2A5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r="12664"/>
          <a:stretch/>
        </p:blipFill>
        <p:spPr bwMode="auto">
          <a:xfrm>
            <a:off x="201911" y="275525"/>
            <a:ext cx="8914258" cy="781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light Club - Gravity Industries">
            <a:extLst>
              <a:ext uri="{FF2B5EF4-FFF2-40B4-BE49-F238E27FC236}">
                <a16:creationId xmlns:a16="http://schemas.microsoft.com/office/drawing/2014/main" id="{85FF98CE-3E8A-CE74-35A7-CFFD3F177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7" r="29365"/>
          <a:stretch/>
        </p:blipFill>
        <p:spPr bwMode="auto">
          <a:xfrm>
            <a:off x="9330623" y="293818"/>
            <a:ext cx="4395266" cy="516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B41342-BD9F-B827-4943-452790D9003F}"/>
              </a:ext>
            </a:extLst>
          </p:cNvPr>
          <p:cNvSpPr/>
          <p:nvPr/>
        </p:nvSpPr>
        <p:spPr>
          <a:xfrm>
            <a:off x="14070841" y="344752"/>
            <a:ext cx="4001599" cy="5089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232;p22">
            <a:extLst>
              <a:ext uri="{FF2B5EF4-FFF2-40B4-BE49-F238E27FC236}">
                <a16:creationId xmlns:a16="http://schemas.microsoft.com/office/drawing/2014/main" id="{C9ECEC41-8734-9C6E-6E0F-49C461AC1670}"/>
              </a:ext>
            </a:extLst>
          </p:cNvPr>
          <p:cNvSpPr txBox="1"/>
          <p:nvPr/>
        </p:nvSpPr>
        <p:spPr>
          <a:xfrm>
            <a:off x="14180024" y="1000133"/>
            <a:ext cx="3892416" cy="336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Hemker group field trip?</a:t>
            </a:r>
          </a:p>
          <a:p>
            <a:pPr marR="0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Flight experience: </a:t>
            </a: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$</a:t>
            </a:r>
            <a:r>
              <a:rPr lang="en-US" sz="2400" dirty="0" err="1">
                <a:latin typeface="Bangers"/>
                <a:sym typeface="Bangers"/>
              </a:rPr>
              <a:t>3500+tax</a:t>
            </a:r>
            <a:endParaRPr lang="en-US" sz="2400" dirty="0">
              <a:latin typeface="Bangers"/>
              <a:sym typeface="Bangers"/>
            </a:endParaRP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1 flight sessions</a:t>
            </a:r>
          </a:p>
          <a:p>
            <a:pPr marR="0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Bangers"/>
                <a:sym typeface="Bangers"/>
              </a:rPr>
              <a:t>Flight training:</a:t>
            </a: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$</a:t>
            </a:r>
            <a:r>
              <a:rPr lang="en-US" sz="2400" dirty="0" err="1">
                <a:latin typeface="Bangers"/>
                <a:sym typeface="Bangers"/>
              </a:rPr>
              <a:t>6600+tax</a:t>
            </a:r>
            <a:endParaRPr lang="en-US" sz="2400" dirty="0">
              <a:latin typeface="Bangers"/>
              <a:sym typeface="Bangers"/>
            </a:endParaRP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2 flight sessions</a:t>
            </a:r>
            <a:endParaRPr dirty="0"/>
          </a:p>
        </p:txBody>
      </p:sp>
      <p:sp>
        <p:nvSpPr>
          <p:cNvPr id="6" name="Google Shape;232;p22">
            <a:extLst>
              <a:ext uri="{FF2B5EF4-FFF2-40B4-BE49-F238E27FC236}">
                <a16:creationId xmlns:a16="http://schemas.microsoft.com/office/drawing/2014/main" id="{EE98C392-6677-650C-175A-E42AD3FFE2E5}"/>
              </a:ext>
            </a:extLst>
          </p:cNvPr>
          <p:cNvSpPr txBox="1"/>
          <p:nvPr/>
        </p:nvSpPr>
        <p:spPr>
          <a:xfrm>
            <a:off x="327548" y="6348518"/>
            <a:ext cx="3892416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2019 record of 85.06 mph</a:t>
            </a:r>
          </a:p>
          <a:p>
            <a:pPr marR="0"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Bangers"/>
                <a:sym typeface="Bangers"/>
              </a:rPr>
              <a:t>fastest speed in a body-controlled jet engine powered suit</a:t>
            </a: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7CE31A-F7D0-AB2F-1ABB-497824C006E7}"/>
              </a:ext>
            </a:extLst>
          </p:cNvPr>
          <p:cNvSpPr/>
          <p:nvPr/>
        </p:nvSpPr>
        <p:spPr>
          <a:xfrm>
            <a:off x="14552033" y="5666988"/>
            <a:ext cx="3520408" cy="2459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32;p22">
            <a:extLst>
              <a:ext uri="{FF2B5EF4-FFF2-40B4-BE49-F238E27FC236}">
                <a16:creationId xmlns:a16="http://schemas.microsoft.com/office/drawing/2014/main" id="{D53EB8CB-BC2E-9441-3A05-4F7A4D9CC179}"/>
              </a:ext>
            </a:extLst>
          </p:cNvPr>
          <p:cNvSpPr txBox="1"/>
          <p:nvPr/>
        </p:nvSpPr>
        <p:spPr>
          <a:xfrm>
            <a:off x="14584751" y="6176353"/>
            <a:ext cx="3501338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Add in a better version of the apple vision pro and we’re almost there! </a:t>
            </a:r>
            <a:endParaRPr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2F1A2F-768F-D528-D365-5DAB8B7BDD87}"/>
              </a:ext>
            </a:extLst>
          </p:cNvPr>
          <p:cNvCxnSpPr>
            <a:cxnSpLocks/>
          </p:cNvCxnSpPr>
          <p:nvPr/>
        </p:nvCxnSpPr>
        <p:spPr>
          <a:xfrm>
            <a:off x="13841128" y="142875"/>
            <a:ext cx="0" cy="54038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83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FBF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30"/>
          <p:cNvPicPr preferRelativeResize="0"/>
          <p:nvPr/>
        </p:nvPicPr>
        <p:blipFill rotWithShape="1">
          <a:blip r:embed="rId4">
            <a:alphaModFix/>
          </a:blip>
          <a:srcRect t="23313" b="24161"/>
          <a:stretch/>
        </p:blipFill>
        <p:spPr>
          <a:xfrm>
            <a:off x="-304800" y="-1"/>
            <a:ext cx="19278600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0"/>
          <p:cNvSpPr txBox="1"/>
          <p:nvPr/>
        </p:nvSpPr>
        <p:spPr>
          <a:xfrm>
            <a:off x="5012108" y="8451272"/>
            <a:ext cx="826378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How close are we?</a:t>
            </a:r>
            <a:endParaRPr dirty="0"/>
          </a:p>
        </p:txBody>
      </p:sp>
      <p:pic>
        <p:nvPicPr>
          <p:cNvPr id="342" name="Google Shape;342;p30"/>
          <p:cNvPicPr preferRelativeResize="0"/>
          <p:nvPr/>
        </p:nvPicPr>
        <p:blipFill rotWithShape="1">
          <a:blip r:embed="rId5">
            <a:alphaModFix/>
          </a:blip>
          <a:srcRect t="21395" b="29158"/>
          <a:stretch/>
        </p:blipFill>
        <p:spPr>
          <a:xfrm>
            <a:off x="212694" y="275524"/>
            <a:ext cx="8931305" cy="785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0"/>
          <p:cNvPicPr preferRelativeResize="0"/>
          <p:nvPr/>
        </p:nvPicPr>
        <p:blipFill rotWithShape="1">
          <a:blip r:embed="rId6">
            <a:alphaModFix/>
          </a:blip>
          <a:srcRect t="61760" b="22670"/>
          <a:stretch/>
        </p:blipFill>
        <p:spPr>
          <a:xfrm>
            <a:off x="9376473" y="5720482"/>
            <a:ext cx="8698833" cy="2405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pple's Vision Pro Arrives Feb. 2: Here's What It Comes With - CNET">
            <a:extLst>
              <a:ext uri="{FF2B5EF4-FFF2-40B4-BE49-F238E27FC236}">
                <a16:creationId xmlns:a16="http://schemas.microsoft.com/office/drawing/2014/main" id="{736F09B2-AD4E-6D76-50A1-262486D70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6" t="10147" r="16388" b="16619"/>
          <a:stretch/>
        </p:blipFill>
        <p:spPr bwMode="auto">
          <a:xfrm>
            <a:off x="9330623" y="5684121"/>
            <a:ext cx="5222459" cy="312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ron Man Richard Browning is a real-life Tony Stark | WIRED">
            <a:extLst>
              <a:ext uri="{FF2B5EF4-FFF2-40B4-BE49-F238E27FC236}">
                <a16:creationId xmlns:a16="http://schemas.microsoft.com/office/drawing/2014/main" id="{E8EA83DD-1E58-8C70-B0E3-4F70FD2A5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r="12664"/>
          <a:stretch/>
        </p:blipFill>
        <p:spPr bwMode="auto">
          <a:xfrm>
            <a:off x="201911" y="275525"/>
            <a:ext cx="8914258" cy="781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light Club - Gravity Industries">
            <a:extLst>
              <a:ext uri="{FF2B5EF4-FFF2-40B4-BE49-F238E27FC236}">
                <a16:creationId xmlns:a16="http://schemas.microsoft.com/office/drawing/2014/main" id="{85FF98CE-3E8A-CE74-35A7-CFFD3F177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7" r="29365"/>
          <a:stretch/>
        </p:blipFill>
        <p:spPr bwMode="auto">
          <a:xfrm>
            <a:off x="9330623" y="293818"/>
            <a:ext cx="4395266" cy="516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B41342-BD9F-B827-4943-452790D9003F}"/>
              </a:ext>
            </a:extLst>
          </p:cNvPr>
          <p:cNvSpPr/>
          <p:nvPr/>
        </p:nvSpPr>
        <p:spPr>
          <a:xfrm>
            <a:off x="14070841" y="344752"/>
            <a:ext cx="4001599" cy="5089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232;p22">
            <a:extLst>
              <a:ext uri="{FF2B5EF4-FFF2-40B4-BE49-F238E27FC236}">
                <a16:creationId xmlns:a16="http://schemas.microsoft.com/office/drawing/2014/main" id="{C9ECEC41-8734-9C6E-6E0F-49C461AC1670}"/>
              </a:ext>
            </a:extLst>
          </p:cNvPr>
          <p:cNvSpPr txBox="1"/>
          <p:nvPr/>
        </p:nvSpPr>
        <p:spPr>
          <a:xfrm>
            <a:off x="14180024" y="1000133"/>
            <a:ext cx="3892416" cy="336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Hemker group field trip?</a:t>
            </a:r>
          </a:p>
          <a:p>
            <a:pPr marR="0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Flight experience: </a:t>
            </a: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$</a:t>
            </a:r>
            <a:r>
              <a:rPr lang="en-US" sz="2400" dirty="0" err="1">
                <a:latin typeface="Bangers"/>
                <a:sym typeface="Bangers"/>
              </a:rPr>
              <a:t>3500+tax</a:t>
            </a:r>
            <a:endParaRPr lang="en-US" sz="2400" dirty="0">
              <a:latin typeface="Bangers"/>
              <a:sym typeface="Bangers"/>
            </a:endParaRP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1 flight sessions</a:t>
            </a:r>
          </a:p>
          <a:p>
            <a:pPr marR="0"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Bangers"/>
                <a:sym typeface="Bangers"/>
              </a:rPr>
              <a:t>Flight training:</a:t>
            </a: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$</a:t>
            </a:r>
            <a:r>
              <a:rPr lang="en-US" sz="2400" dirty="0" err="1">
                <a:latin typeface="Bangers"/>
                <a:sym typeface="Bangers"/>
              </a:rPr>
              <a:t>6600+tax</a:t>
            </a:r>
            <a:endParaRPr lang="en-US" sz="2400" dirty="0">
              <a:latin typeface="Bangers"/>
              <a:sym typeface="Bangers"/>
            </a:endParaRPr>
          </a:p>
          <a:p>
            <a:pPr marL="342900" marR="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angers"/>
                <a:sym typeface="Bangers"/>
              </a:rPr>
              <a:t>2 flight sessions</a:t>
            </a:r>
            <a:endParaRPr dirty="0"/>
          </a:p>
        </p:txBody>
      </p:sp>
      <p:pic>
        <p:nvPicPr>
          <p:cNvPr id="5" name="Online Media 4" title="How the real-life Iron Man smashed his own speed record | On Location">
            <a:hlinkClick r:id="" action="ppaction://media"/>
            <a:extLst>
              <a:ext uri="{FF2B5EF4-FFF2-40B4-BE49-F238E27FC236}">
                <a16:creationId xmlns:a16="http://schemas.microsoft.com/office/drawing/2014/main" id="{86ABD92B-156D-04CA-7CE9-85A335897FC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28728" y="-5660"/>
            <a:ext cx="18230541" cy="1029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1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FBF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57200" y="-4746062"/>
            <a:ext cx="19620100" cy="19931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31"/>
          <p:cNvGrpSpPr/>
          <p:nvPr/>
        </p:nvGrpSpPr>
        <p:grpSpPr>
          <a:xfrm>
            <a:off x="3140775" y="2747352"/>
            <a:ext cx="12006450" cy="3551563"/>
            <a:chOff x="0" y="-19050"/>
            <a:chExt cx="16008600" cy="4735418"/>
          </a:xfrm>
        </p:grpSpPr>
        <p:sp>
          <p:nvSpPr>
            <p:cNvPr id="354" name="Google Shape;354;p31"/>
            <p:cNvSpPr txBox="1"/>
            <p:nvPr/>
          </p:nvSpPr>
          <p:spPr>
            <a:xfrm>
              <a:off x="0" y="-19050"/>
              <a:ext cx="16008600" cy="32829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0" i="0" u="none" strike="noStrike" cap="none" dirty="0">
                  <a:solidFill>
                    <a:srgbClr val="000000"/>
                  </a:solidFill>
                  <a:latin typeface="Bangers"/>
                  <a:ea typeface="Bangers"/>
                  <a:cs typeface="Bangers"/>
                  <a:sym typeface="Bangers"/>
                </a:rPr>
                <a:t>Spider-man’s strength is proportional to that of a spider</a:t>
              </a:r>
              <a:endParaRPr dirty="0"/>
            </a:p>
          </p:txBody>
        </p:sp>
        <p:sp>
          <p:nvSpPr>
            <p:cNvPr id="355" name="Google Shape;355;p31"/>
            <p:cNvSpPr txBox="1"/>
            <p:nvPr/>
          </p:nvSpPr>
          <p:spPr>
            <a:xfrm>
              <a:off x="0" y="3222625"/>
              <a:ext cx="16008540" cy="14937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00000"/>
                  </a:solidFill>
                  <a:latin typeface="Bangers"/>
                  <a:ea typeface="Bangers"/>
                  <a:cs typeface="Bangers"/>
                  <a:sym typeface="Bangers"/>
                </a:rPr>
                <a:t>Spiders can lift 10-170 times their own weight, depending on species</a:t>
              </a: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latin typeface="Bangers"/>
                  <a:sym typeface="Bangers"/>
                </a:rPr>
                <a:t>Therefore, if spider-man weighs </a:t>
              </a:r>
              <a:r>
                <a:rPr lang="en-US" sz="2800" dirty="0" err="1">
                  <a:latin typeface="Bangers"/>
                  <a:sym typeface="Bangers"/>
                </a:rPr>
                <a:t>200lbs</a:t>
              </a:r>
              <a:r>
                <a:rPr lang="en-US" sz="2800" dirty="0">
                  <a:latin typeface="Bangers"/>
                  <a:sym typeface="Bangers"/>
                </a:rPr>
                <a:t>, that would be a max weight of 2000-34000 </a:t>
              </a:r>
              <a:r>
                <a:rPr lang="en-US" sz="2800" dirty="0" err="1">
                  <a:latin typeface="Bangers"/>
                  <a:sym typeface="Bangers"/>
                </a:rPr>
                <a:t>lbs</a:t>
              </a:r>
              <a:endParaRPr sz="1600" dirty="0"/>
            </a:p>
          </p:txBody>
        </p:sp>
      </p:grpSp>
      <p:sp>
        <p:nvSpPr>
          <p:cNvPr id="2" name="Google Shape;355;p31">
            <a:extLst>
              <a:ext uri="{FF2B5EF4-FFF2-40B4-BE49-F238E27FC236}">
                <a16:creationId xmlns:a16="http://schemas.microsoft.com/office/drawing/2014/main" id="{5D67FC76-A6E9-FC0C-5514-163932E4DC79}"/>
              </a:ext>
            </a:extLst>
          </p:cNvPr>
          <p:cNvSpPr txBox="1"/>
          <p:nvPr/>
        </p:nvSpPr>
        <p:spPr>
          <a:xfrm>
            <a:off x="3349647" y="6667406"/>
            <a:ext cx="12006405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Let’s see if that’s true in the comics/movies!</a:t>
            </a:r>
            <a:endParaRPr sz="2000" dirty="0"/>
          </a:p>
        </p:txBody>
      </p:sp>
      <p:pic>
        <p:nvPicPr>
          <p:cNvPr id="10242" name="Picture 2" descr="Across the Spider-Verse and the wacky old Spider-Man cartoon share a soul -  Polygon">
            <a:extLst>
              <a:ext uri="{FF2B5EF4-FFF2-40B4-BE49-F238E27FC236}">
                <a16:creationId xmlns:a16="http://schemas.microsoft.com/office/drawing/2014/main" id="{42DA29C8-FA4C-F396-7C54-49D60FDBA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43" y="7701503"/>
            <a:ext cx="2982604" cy="223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611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134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4"/>
          <p:cNvPicPr preferRelativeResize="0"/>
          <p:nvPr/>
        </p:nvPicPr>
        <p:blipFill rotWithShape="1">
          <a:blip r:embed="rId3">
            <a:alphaModFix/>
          </a:blip>
          <a:srcRect t="23827" b="23827"/>
          <a:stretch/>
        </p:blipFill>
        <p:spPr>
          <a:xfrm>
            <a:off x="-265150" y="0"/>
            <a:ext cx="1934477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7863" y="2084350"/>
            <a:ext cx="4250229" cy="900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7850" y="353296"/>
            <a:ext cx="16332298" cy="323773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4"/>
          <p:cNvSpPr txBox="1"/>
          <p:nvPr/>
        </p:nvSpPr>
        <p:spPr>
          <a:xfrm>
            <a:off x="1180650" y="675462"/>
            <a:ext cx="159201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Different spider-man strengths</a:t>
            </a:r>
            <a:endParaRPr dirty="0"/>
          </a:p>
        </p:txBody>
      </p:sp>
      <p:pic>
        <p:nvPicPr>
          <p:cNvPr id="255" name="Google Shape;2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0535" y="2084350"/>
            <a:ext cx="4250229" cy="900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4"/>
          <p:cNvSpPr txBox="1"/>
          <p:nvPr/>
        </p:nvSpPr>
        <p:spPr>
          <a:xfrm>
            <a:off x="1232879" y="8486460"/>
            <a:ext cx="3779228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The original</a:t>
            </a:r>
            <a:endParaRPr dirty="0"/>
          </a:p>
        </p:txBody>
      </p:sp>
      <p:sp>
        <p:nvSpPr>
          <p:cNvPr id="260" name="Google Shape;260;p24"/>
          <p:cNvSpPr txBox="1"/>
          <p:nvPr/>
        </p:nvSpPr>
        <p:spPr>
          <a:xfrm>
            <a:off x="5278914" y="8486460"/>
            <a:ext cx="3779228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Tobey Maguire</a:t>
            </a:r>
            <a:endParaRPr dirty="0"/>
          </a:p>
        </p:txBody>
      </p:sp>
      <p:pic>
        <p:nvPicPr>
          <p:cNvPr id="262" name="Google Shape;26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27237" y="2084350"/>
            <a:ext cx="4250229" cy="900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59909" y="2084350"/>
            <a:ext cx="4250229" cy="900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4"/>
          <p:cNvSpPr txBox="1"/>
          <p:nvPr/>
        </p:nvSpPr>
        <p:spPr>
          <a:xfrm>
            <a:off x="9321093" y="8477956"/>
            <a:ext cx="3779228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Andrew </a:t>
            </a:r>
            <a:r>
              <a:rPr lang="en-US" sz="3600" i="0" u="none" strike="noStrike" cap="none" dirty="0" err="1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garfield</a:t>
            </a:r>
            <a:endParaRPr dirty="0"/>
          </a:p>
        </p:txBody>
      </p:sp>
      <p:sp>
        <p:nvSpPr>
          <p:cNvPr id="268" name="Google Shape;268;p24"/>
          <p:cNvSpPr txBox="1"/>
          <p:nvPr/>
        </p:nvSpPr>
        <p:spPr>
          <a:xfrm>
            <a:off x="13365507" y="8477956"/>
            <a:ext cx="3779228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Tom holland</a:t>
            </a:r>
            <a:endParaRPr dirty="0"/>
          </a:p>
        </p:txBody>
      </p:sp>
      <p:pic>
        <p:nvPicPr>
          <p:cNvPr id="2050" name="Picture 2" descr="Spider-Man: Panel by Panel by Chip Kidd, Stan Lee, Marvel Entertainment |  Shakespeare &amp; Company">
            <a:extLst>
              <a:ext uri="{FF2B5EF4-FFF2-40B4-BE49-F238E27FC236}">
                <a16:creationId xmlns:a16="http://schemas.microsoft.com/office/drawing/2014/main" id="{A261E552-CB14-02DE-D763-DC5F83FFFE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r="3818" b="2927"/>
          <a:stretch/>
        </p:blipFill>
        <p:spPr bwMode="auto">
          <a:xfrm>
            <a:off x="1190157" y="2529581"/>
            <a:ext cx="3769556" cy="535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bey Maguire Says He Wants to Keep Playing Spider-Man: 'Why Wouldn't I  Want to Do That?'">
            <a:extLst>
              <a:ext uri="{FF2B5EF4-FFF2-40B4-BE49-F238E27FC236}">
                <a16:creationId xmlns:a16="http://schemas.microsoft.com/office/drawing/2014/main" id="{6875FE7B-2A28-0FA9-12DA-0DFEC37DC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0" r="29389"/>
          <a:stretch/>
        </p:blipFill>
        <p:spPr bwMode="auto">
          <a:xfrm>
            <a:off x="5187980" y="2710515"/>
            <a:ext cx="3848630" cy="499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eter Parker (The Amazing Spider-Man film series) - Wikipedia">
            <a:extLst>
              <a:ext uri="{FF2B5EF4-FFF2-40B4-BE49-F238E27FC236}">
                <a16:creationId xmlns:a16="http://schemas.microsoft.com/office/drawing/2014/main" id="{505BFCB9-B565-6C7C-B5E2-A64FD5C9A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556" y="2705357"/>
            <a:ext cx="3821707" cy="500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n Defense of Tom Holland's Spider-Man – The Comenian">
            <a:extLst>
              <a:ext uri="{FF2B5EF4-FFF2-40B4-BE49-F238E27FC236}">
                <a16:creationId xmlns:a16="http://schemas.microsoft.com/office/drawing/2014/main" id="{987BF1FC-F655-1123-4780-B03286E6D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9" t="6567" r="22387" b="25022"/>
          <a:stretch/>
        </p:blipFill>
        <p:spPr bwMode="auto">
          <a:xfrm>
            <a:off x="13248891" y="2598439"/>
            <a:ext cx="3867269" cy="521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58;p24">
            <a:extLst>
              <a:ext uri="{FF2B5EF4-FFF2-40B4-BE49-F238E27FC236}">
                <a16:creationId xmlns:a16="http://schemas.microsoft.com/office/drawing/2014/main" id="{A66E52A2-4D42-2270-FA16-05F16E1436E6}"/>
              </a:ext>
            </a:extLst>
          </p:cNvPr>
          <p:cNvSpPr txBox="1"/>
          <p:nvPr/>
        </p:nvSpPr>
        <p:spPr>
          <a:xfrm>
            <a:off x="1232879" y="9043744"/>
            <a:ext cx="3779228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(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1960s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rPr>
              <a:t> comics)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6243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972</Words>
  <Application>Microsoft Macintosh PowerPoint</Application>
  <PresentationFormat>Custom</PresentationFormat>
  <Paragraphs>162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Bangers</vt:lpstr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Maddy Selby</dc:creator>
  <cp:lastModifiedBy>Catherine Barrie</cp:lastModifiedBy>
  <cp:revision>2</cp:revision>
  <dcterms:modified xsi:type="dcterms:W3CDTF">2024-04-02T18:20:58Z</dcterms:modified>
</cp:coreProperties>
</file>